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handoutMasterIdLst>
    <p:handoutMasterId r:id="rId38"/>
  </p:handoutMasterIdLst>
  <p:sldIdLst>
    <p:sldId id="256" r:id="rId2"/>
    <p:sldId id="278" r:id="rId3"/>
    <p:sldId id="257" r:id="rId4"/>
    <p:sldId id="294" r:id="rId5"/>
    <p:sldId id="295" r:id="rId6"/>
    <p:sldId id="258" r:id="rId7"/>
    <p:sldId id="262" r:id="rId8"/>
    <p:sldId id="259" r:id="rId9"/>
    <p:sldId id="279" r:id="rId10"/>
    <p:sldId id="280" r:id="rId11"/>
    <p:sldId id="281" r:id="rId12"/>
    <p:sldId id="291" r:id="rId13"/>
    <p:sldId id="289" r:id="rId14"/>
    <p:sldId id="290" r:id="rId15"/>
    <p:sldId id="282" r:id="rId16"/>
    <p:sldId id="263" r:id="rId17"/>
    <p:sldId id="264" r:id="rId18"/>
    <p:sldId id="265" r:id="rId19"/>
    <p:sldId id="266" r:id="rId20"/>
    <p:sldId id="283" r:id="rId21"/>
    <p:sldId id="267" r:id="rId22"/>
    <p:sldId id="285" r:id="rId23"/>
    <p:sldId id="284" r:id="rId24"/>
    <p:sldId id="268" r:id="rId25"/>
    <p:sldId id="270" r:id="rId26"/>
    <p:sldId id="286" r:id="rId27"/>
    <p:sldId id="271" r:id="rId28"/>
    <p:sldId id="272" r:id="rId29"/>
    <p:sldId id="273" r:id="rId30"/>
    <p:sldId id="274" r:id="rId31"/>
    <p:sldId id="275" r:id="rId32"/>
    <p:sldId id="276" r:id="rId33"/>
    <p:sldId id="292" r:id="rId34"/>
    <p:sldId id="293" r:id="rId35"/>
    <p:sldId id="277"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03" autoAdjust="0"/>
    <p:restoredTop sz="87211" autoAdjust="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57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i-FI" smtClean="0"/>
              <a:t>PIT IKA FK Unissula '87</a:t>
            </a:r>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51D47E-8B41-49FF-91F7-DD4EBD2CB3F4}" type="datetimeFigureOut">
              <a:rPr lang="id-ID" smtClean="0"/>
              <a:t>19/08/2016</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908A2C-1046-4C1A-A789-22C93BEC8804}" type="slidenum">
              <a:rPr lang="id-ID" smtClean="0"/>
              <a:t>‹#›</a:t>
            </a:fld>
            <a:endParaRPr lang="id-ID"/>
          </a:p>
        </p:txBody>
      </p:sp>
    </p:spTree>
    <p:extLst>
      <p:ext uri="{BB962C8B-B14F-4D97-AF65-F5344CB8AC3E}">
        <p14:creationId xmlns:p14="http://schemas.microsoft.com/office/powerpoint/2010/main" val="179227576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i-FI" smtClean="0"/>
              <a:t>PIT IKA FK Unissula '87</a:t>
            </a: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32FC7-79E4-4C8E-B38B-5E07A39EDC63}" type="datetimeFigureOut">
              <a:rPr lang="id-ID" smtClean="0"/>
              <a:t>19/08/2016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80548-954A-4DC8-BA89-A8D48F009997}" type="slidenum">
              <a:rPr lang="id-ID" smtClean="0"/>
              <a:t>‹#›</a:t>
            </a:fld>
            <a:endParaRPr lang="id-ID"/>
          </a:p>
        </p:txBody>
      </p:sp>
    </p:spTree>
    <p:extLst>
      <p:ext uri="{BB962C8B-B14F-4D97-AF65-F5344CB8AC3E}">
        <p14:creationId xmlns:p14="http://schemas.microsoft.com/office/powerpoint/2010/main" val="652074212"/>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5" name="Header Placeholder 4"/>
          <p:cNvSpPr>
            <a:spLocks noGrp="1"/>
          </p:cNvSpPr>
          <p:nvPr>
            <p:ph type="hdr" sz="quarter" idx="10"/>
          </p:nvPr>
        </p:nvSpPr>
        <p:spPr/>
        <p:txBody>
          <a:bodyPr/>
          <a:lstStyle/>
          <a:p>
            <a:r>
              <a:rPr lang="fi-FI" smtClean="0"/>
              <a:t>PIT IKA FK Unissula '87</a:t>
            </a:r>
            <a:endParaRPr lang="id-ID"/>
          </a:p>
        </p:txBody>
      </p:sp>
    </p:spTree>
    <p:extLst>
      <p:ext uri="{BB962C8B-B14F-4D97-AF65-F5344CB8AC3E}">
        <p14:creationId xmlns:p14="http://schemas.microsoft.com/office/powerpoint/2010/main" val="3931055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60FB960-CF1A-49D6-BDAB-831A2F5D45E0}" type="datetime1">
              <a:rPr lang="id-ID" smtClean="0"/>
              <a:t>19/08/2016</a:t>
            </a:fld>
            <a:endParaRPr lang="id-ID"/>
          </a:p>
        </p:txBody>
      </p:sp>
      <p:sp>
        <p:nvSpPr>
          <p:cNvPr id="16" name="Slide Number Placeholder 15"/>
          <p:cNvSpPr>
            <a:spLocks noGrp="1"/>
          </p:cNvSpPr>
          <p:nvPr>
            <p:ph type="sldNum" sz="quarter" idx="11"/>
          </p:nvPr>
        </p:nvSpPr>
        <p:spPr/>
        <p:txBody>
          <a:bodyPr/>
          <a:lstStyle/>
          <a:p>
            <a:fld id="{B0DB31FD-335D-499D-BF06-B5EA32EBB722}" type="slidenum">
              <a:rPr lang="id-ID" smtClean="0"/>
              <a:t>‹#›</a:t>
            </a:fld>
            <a:endParaRPr lang="id-ID"/>
          </a:p>
        </p:txBody>
      </p:sp>
      <p:sp>
        <p:nvSpPr>
          <p:cNvPr id="17" name="Footer Placeholder 16"/>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BD973A-F417-4241-BB57-D3549E03EA61}" type="datetime1">
              <a:rPr lang="id-ID" smtClean="0"/>
              <a:t>19/08/2016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0DB31FD-335D-499D-BF06-B5EA32EBB72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E4DE36-4A0F-4421-8FBD-EDB7EF2BF259}" type="datetime1">
              <a:rPr lang="id-ID" smtClean="0"/>
              <a:t>19/08/2016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0DB31FD-335D-499D-BF06-B5EA32EBB72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47173DB-416C-4CCF-AF9B-8F7DCA7FA1E5}" type="datetime1">
              <a:rPr lang="id-ID" smtClean="0"/>
              <a:t>19/08/2016</a:t>
            </a:fld>
            <a:endParaRPr lang="id-ID"/>
          </a:p>
        </p:txBody>
      </p:sp>
      <p:sp>
        <p:nvSpPr>
          <p:cNvPr id="15" name="Slide Number Placeholder 14"/>
          <p:cNvSpPr>
            <a:spLocks noGrp="1"/>
          </p:cNvSpPr>
          <p:nvPr>
            <p:ph type="sldNum" sz="quarter" idx="15"/>
          </p:nvPr>
        </p:nvSpPr>
        <p:spPr/>
        <p:txBody>
          <a:bodyPr/>
          <a:lstStyle>
            <a:lvl1pPr algn="ctr">
              <a:defRPr/>
            </a:lvl1pPr>
          </a:lstStyle>
          <a:p>
            <a:fld id="{B0DB31FD-335D-499D-BF06-B5EA32EBB722}" type="slidenum">
              <a:rPr lang="id-ID" smtClean="0"/>
              <a:t>‹#›</a:t>
            </a:fld>
            <a:endParaRPr lang="id-ID"/>
          </a:p>
        </p:txBody>
      </p:sp>
      <p:sp>
        <p:nvSpPr>
          <p:cNvPr id="16" name="Footer Placeholder 15"/>
          <p:cNvSpPr>
            <a:spLocks noGrp="1"/>
          </p:cNvSpPr>
          <p:nvPr>
            <p:ph type="ftr" sz="quarter" idx="16"/>
          </p:nvPr>
        </p:nvSpPr>
        <p:spPr/>
        <p:txBody>
          <a:bodyPr/>
          <a:lstStyle/>
          <a:p>
            <a:endParaRPr lang="id-ID"/>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337A4B-AB45-44CE-9434-8E31266CD03A}" type="datetime1">
              <a:rPr lang="id-ID" smtClean="0"/>
              <a:t>19/08/2016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0DB31FD-335D-499D-BF06-B5EA32EBB722}" type="slidenum">
              <a:rPr lang="id-ID" smtClean="0"/>
              <a:t>‹#›</a:t>
            </a:fld>
            <a:endParaRPr lang="id-ID"/>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3C90ED-F81F-41B3-B5DB-E385775FBF60}" type="datetime1">
              <a:rPr lang="id-ID" smtClean="0"/>
              <a:t>19/08/2016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0DB31FD-335D-499D-BF06-B5EA32EBB722}" type="slidenum">
              <a:rPr lang="id-ID" smtClean="0"/>
              <a:t>‹#›</a:t>
            </a:fld>
            <a:endParaRPr lang="id-ID"/>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0DB31FD-335D-499D-BF06-B5EA32EBB722}" type="slidenum">
              <a:rPr lang="id-ID" smtClean="0"/>
              <a:t>‹#›</a:t>
            </a:fld>
            <a:endParaRPr lang="id-ID"/>
          </a:p>
        </p:txBody>
      </p:sp>
      <p:sp>
        <p:nvSpPr>
          <p:cNvPr id="8" name="Footer Placeholder 7"/>
          <p:cNvSpPr>
            <a:spLocks noGrp="1"/>
          </p:cNvSpPr>
          <p:nvPr>
            <p:ph type="ftr" sz="quarter" idx="11"/>
          </p:nvPr>
        </p:nvSpPr>
        <p:spPr/>
        <p:txBody>
          <a:bodyPr/>
          <a:lstStyle/>
          <a:p>
            <a:endParaRPr lang="id-ID"/>
          </a:p>
        </p:txBody>
      </p:sp>
      <p:sp>
        <p:nvSpPr>
          <p:cNvPr id="7" name="Date Placeholder 6"/>
          <p:cNvSpPr>
            <a:spLocks noGrp="1"/>
          </p:cNvSpPr>
          <p:nvPr>
            <p:ph type="dt" sz="half" idx="10"/>
          </p:nvPr>
        </p:nvSpPr>
        <p:spPr/>
        <p:txBody>
          <a:bodyPr/>
          <a:lstStyle/>
          <a:p>
            <a:fld id="{EB1E97F8-D40F-489F-A3A0-A3FD22D943D5}" type="datetime1">
              <a:rPr lang="id-ID" smtClean="0"/>
              <a:t>19/08/2016</a:t>
            </a:fld>
            <a:endParaRPr lang="id-ID"/>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A6431A2-A8E1-42D5-AB6B-B2895A352783}" type="datetime1">
              <a:rPr lang="id-ID" smtClean="0"/>
              <a:t>19/08/2016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0DB31FD-335D-499D-BF06-B5EA32EBB722}" type="slidenum">
              <a:rPr lang="id-ID" smtClean="0"/>
              <a:t>‹#›</a:t>
            </a:fld>
            <a:endParaRPr lang="id-ID"/>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B4BDE-8BF9-4C68-B99E-54CADF998F1D}" type="datetime1">
              <a:rPr lang="id-ID" smtClean="0"/>
              <a:t>19/08/2016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0DB31FD-335D-499D-BF06-B5EA32EBB72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E54DF2A-08A4-4897-814A-A8FD797BAA6E}" type="datetime1">
              <a:rPr lang="id-ID" smtClean="0"/>
              <a:t>19/08/2016</a:t>
            </a:fld>
            <a:endParaRPr lang="id-ID"/>
          </a:p>
        </p:txBody>
      </p:sp>
      <p:sp>
        <p:nvSpPr>
          <p:cNvPr id="9" name="Slide Number Placeholder 8"/>
          <p:cNvSpPr>
            <a:spLocks noGrp="1"/>
          </p:cNvSpPr>
          <p:nvPr>
            <p:ph type="sldNum" sz="quarter" idx="15"/>
          </p:nvPr>
        </p:nvSpPr>
        <p:spPr/>
        <p:txBody>
          <a:bodyPr/>
          <a:lstStyle/>
          <a:p>
            <a:fld id="{B0DB31FD-335D-499D-BF06-B5EA32EBB722}" type="slidenum">
              <a:rPr lang="id-ID" smtClean="0"/>
              <a:t>‹#›</a:t>
            </a:fld>
            <a:endParaRPr lang="id-ID"/>
          </a:p>
        </p:txBody>
      </p:sp>
      <p:sp>
        <p:nvSpPr>
          <p:cNvPr id="10" name="Footer Placeholder 9"/>
          <p:cNvSpPr>
            <a:spLocks noGrp="1"/>
          </p:cNvSpPr>
          <p:nvPr>
            <p:ph type="ftr" sz="quarter" idx="16"/>
          </p:nvPr>
        </p:nvSpPr>
        <p:spPr/>
        <p:txBody>
          <a:bodyPr/>
          <a:lstStyle/>
          <a:p>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0DDF9EC-EE56-4B4B-930D-C8DB86E5730A}" type="datetime1">
              <a:rPr lang="id-ID" smtClean="0"/>
              <a:t>19/08/2016</a:t>
            </a:fld>
            <a:endParaRPr lang="id-ID"/>
          </a:p>
        </p:txBody>
      </p:sp>
      <p:sp>
        <p:nvSpPr>
          <p:cNvPr id="9" name="Slide Number Placeholder 8"/>
          <p:cNvSpPr>
            <a:spLocks noGrp="1"/>
          </p:cNvSpPr>
          <p:nvPr>
            <p:ph type="sldNum" sz="quarter" idx="11"/>
          </p:nvPr>
        </p:nvSpPr>
        <p:spPr/>
        <p:txBody>
          <a:bodyPr/>
          <a:lstStyle/>
          <a:p>
            <a:fld id="{B0DB31FD-335D-499D-BF06-B5EA32EBB722}"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CD928EF-6270-4226-9332-F81495002679}" type="datetime1">
              <a:rPr lang="id-ID" smtClean="0"/>
              <a:t>19/08/2016</a:t>
            </a:fld>
            <a:endParaRPr lang="id-ID"/>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id-ID"/>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0DB31FD-335D-499D-BF06-B5EA32EBB722}" type="slidenum">
              <a:rPr lang="id-ID" smtClean="0"/>
              <a:t>‹#›</a:t>
            </a:fld>
            <a:endParaRPr lang="id-ID"/>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340768"/>
            <a:ext cx="8424936" cy="4896544"/>
          </a:xfrm>
        </p:spPr>
        <p:txBody>
          <a:bodyPr>
            <a:normAutofit fontScale="92500"/>
          </a:bodyPr>
          <a:lstStyle/>
          <a:p>
            <a:pPr algn="l"/>
            <a:r>
              <a:rPr lang="id-ID" sz="2400" b="1" i="1" u="sng" dirty="0">
                <a:solidFill>
                  <a:srgbClr val="002060"/>
                </a:solidFill>
              </a:rPr>
              <a:t>Curiculum vitae</a:t>
            </a:r>
            <a:r>
              <a:rPr lang="id-ID" b="1" dirty="0">
                <a:solidFill>
                  <a:srgbClr val="002060"/>
                </a:solidFill>
              </a:rPr>
              <a:t/>
            </a:r>
            <a:br>
              <a:rPr lang="id-ID" b="1" dirty="0">
                <a:solidFill>
                  <a:srgbClr val="002060"/>
                </a:solidFill>
              </a:rPr>
            </a:br>
            <a:r>
              <a:rPr lang="id-ID" b="1" dirty="0">
                <a:solidFill>
                  <a:srgbClr val="002060"/>
                </a:solidFill>
              </a:rPr>
              <a:t>- dokter PTT Kabupaten Wonosobo </a:t>
            </a:r>
            <a:br>
              <a:rPr lang="id-ID" b="1" dirty="0">
                <a:solidFill>
                  <a:srgbClr val="002060"/>
                </a:solidFill>
              </a:rPr>
            </a:br>
            <a:r>
              <a:rPr lang="id-ID" b="1" dirty="0">
                <a:solidFill>
                  <a:srgbClr val="002060"/>
                </a:solidFill>
              </a:rPr>
              <a:t>- Konsultan Kesehatan Kerja dan Kesehatan Keluarga, Hukum Kesehatan</a:t>
            </a:r>
            <a:br>
              <a:rPr lang="id-ID" b="1" dirty="0">
                <a:solidFill>
                  <a:srgbClr val="002060"/>
                </a:solidFill>
              </a:rPr>
            </a:br>
            <a:r>
              <a:rPr lang="id-ID" b="1" dirty="0">
                <a:solidFill>
                  <a:srgbClr val="002060"/>
                </a:solidFill>
              </a:rPr>
              <a:t>- sie Hukor  IKAMAHUM Unika Soegijapranata</a:t>
            </a:r>
            <a:br>
              <a:rPr lang="id-ID" b="1" dirty="0">
                <a:solidFill>
                  <a:srgbClr val="002060"/>
                </a:solidFill>
              </a:rPr>
            </a:br>
            <a:r>
              <a:rPr lang="id-ID" b="1" dirty="0">
                <a:solidFill>
                  <a:srgbClr val="002060"/>
                </a:solidFill>
              </a:rPr>
              <a:t>- sie Hukor Perhimpunan Dokter Herbal Medik Indonesia (PDHMI)</a:t>
            </a:r>
            <a:br>
              <a:rPr lang="id-ID" b="1" dirty="0">
                <a:solidFill>
                  <a:srgbClr val="002060"/>
                </a:solidFill>
              </a:rPr>
            </a:br>
            <a:r>
              <a:rPr lang="id-ID" b="1" dirty="0">
                <a:solidFill>
                  <a:srgbClr val="002060"/>
                </a:solidFill>
              </a:rPr>
              <a:t>- sie Hukor Perhimpunan Klinik dan Fasilitas Kesehatan Indonesia (PKFI Jateng)</a:t>
            </a:r>
            <a:br>
              <a:rPr lang="id-ID" b="1" dirty="0">
                <a:solidFill>
                  <a:srgbClr val="002060"/>
                </a:solidFill>
              </a:rPr>
            </a:br>
            <a:r>
              <a:rPr lang="id-ID" b="1" dirty="0">
                <a:solidFill>
                  <a:srgbClr val="002060"/>
                </a:solidFill>
              </a:rPr>
              <a:t>- Wakil Ketua Perhimpunan Dokter Antiaging, Wellnes, Esthetika dan Regenerasi Indonesia (Perdaweri) </a:t>
            </a:r>
            <a:br>
              <a:rPr lang="id-ID" b="1" dirty="0">
                <a:solidFill>
                  <a:srgbClr val="002060"/>
                </a:solidFill>
              </a:rPr>
            </a:br>
            <a:r>
              <a:rPr lang="id-ID" b="1" dirty="0">
                <a:solidFill>
                  <a:srgbClr val="002060"/>
                </a:solidFill>
              </a:rPr>
              <a:t>- sie Hukum dan Pembelaan Anggota Perhimpunan Dokter Umum Indonesia (PDUI) Jateng</a:t>
            </a:r>
            <a:br>
              <a:rPr lang="id-ID" b="1" dirty="0">
                <a:solidFill>
                  <a:srgbClr val="002060"/>
                </a:solidFill>
              </a:rPr>
            </a:br>
            <a:r>
              <a:rPr lang="id-ID" b="1" dirty="0">
                <a:solidFill>
                  <a:srgbClr val="002060"/>
                </a:solidFill>
              </a:rPr>
              <a:t>- Ketua Asosiasi Dokter Saintifikasi Jamu Indonesia (ADSJI)</a:t>
            </a:r>
            <a:br>
              <a:rPr lang="id-ID" b="1" dirty="0">
                <a:solidFill>
                  <a:srgbClr val="002060"/>
                </a:solidFill>
              </a:rPr>
            </a:br>
            <a:r>
              <a:rPr lang="id-ID" b="1" dirty="0">
                <a:solidFill>
                  <a:srgbClr val="002060"/>
                </a:solidFill>
              </a:rPr>
              <a:t>- Wakil Dekan Fakultas Kedokteran Unwahas Semarang</a:t>
            </a:r>
          </a:p>
          <a:p>
            <a:pPr algn="l"/>
            <a:endParaRPr lang="id-ID" dirty="0"/>
          </a:p>
        </p:txBody>
      </p:sp>
      <p:sp>
        <p:nvSpPr>
          <p:cNvPr id="2" name="Title 1"/>
          <p:cNvSpPr>
            <a:spLocks noGrp="1"/>
          </p:cNvSpPr>
          <p:nvPr>
            <p:ph type="ctrTitle"/>
          </p:nvPr>
        </p:nvSpPr>
        <p:spPr>
          <a:xfrm>
            <a:off x="611560" y="548680"/>
            <a:ext cx="7846640" cy="792088"/>
          </a:xfrm>
        </p:spPr>
        <p:txBody>
          <a:bodyPr/>
          <a:lstStyle/>
          <a:p>
            <a:r>
              <a:rPr lang="id-ID" u="sng" dirty="0" smtClean="0">
                <a:solidFill>
                  <a:schemeClr val="tx1">
                    <a:lumMod val="95000"/>
                    <a:lumOff val="5000"/>
                  </a:schemeClr>
                </a:solidFill>
              </a:rPr>
              <a:t>Dr Syarief Hudaya, MH Kes</a:t>
            </a:r>
            <a:endParaRPr lang="id-ID" u="sng" dirty="0">
              <a:solidFill>
                <a:schemeClr val="tx1">
                  <a:lumMod val="95000"/>
                  <a:lumOff val="5000"/>
                </a:schemeClr>
              </a:solidFill>
            </a:endParaRPr>
          </a:p>
        </p:txBody>
      </p:sp>
      <p:sp>
        <p:nvSpPr>
          <p:cNvPr id="6" name="Footer Placeholder 5"/>
          <p:cNvSpPr>
            <a:spLocks noGrp="1"/>
          </p:cNvSpPr>
          <p:nvPr>
            <p:ph type="ftr" sz="quarter" idx="12"/>
          </p:nvPr>
        </p:nvSpPr>
        <p:spPr/>
        <p:txBody>
          <a:bodyPr/>
          <a:lstStyle/>
          <a:p>
            <a:endParaRPr lang="id-ID"/>
          </a:p>
        </p:txBody>
      </p:sp>
    </p:spTree>
    <p:extLst>
      <p:ext uri="{BB962C8B-B14F-4D97-AF65-F5344CB8AC3E}">
        <p14:creationId xmlns:p14="http://schemas.microsoft.com/office/powerpoint/2010/main" val="1075968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352927" cy="5976664"/>
          </a:xfrm>
        </p:spPr>
        <p:txBody>
          <a:bodyPr>
            <a:normAutofit fontScale="92500" lnSpcReduction="10000"/>
          </a:bodyPr>
          <a:lstStyle/>
          <a:p>
            <a:pPr marL="0" indent="0">
              <a:buNone/>
            </a:pPr>
            <a:r>
              <a:rPr lang="id-ID" sz="2000" b="1" dirty="0">
                <a:solidFill>
                  <a:srgbClr val="C00000"/>
                </a:solidFill>
              </a:rPr>
              <a:t>Peraturan Menteri Kesehatan Nomor 1464/Menkes/Per/X/2010                         tentang Izin dan </a:t>
            </a:r>
            <a:r>
              <a:rPr lang="id-ID" sz="2000" b="1" dirty="0" smtClean="0">
                <a:solidFill>
                  <a:srgbClr val="C00000"/>
                </a:solidFill>
              </a:rPr>
              <a:t>Penyelenggaraan </a:t>
            </a:r>
            <a:r>
              <a:rPr lang="id-ID" sz="2000" b="1" dirty="0">
                <a:solidFill>
                  <a:srgbClr val="C00000"/>
                </a:solidFill>
              </a:rPr>
              <a:t>Praktik Bidan </a:t>
            </a:r>
            <a:endParaRPr lang="id-ID" sz="2000" b="1" dirty="0" smtClean="0">
              <a:solidFill>
                <a:srgbClr val="C00000"/>
              </a:solidFill>
            </a:endParaRPr>
          </a:p>
          <a:p>
            <a:pPr marL="0" indent="0">
              <a:buNone/>
            </a:pPr>
            <a:r>
              <a:rPr lang="id-ID" sz="2000" b="1" dirty="0" smtClean="0">
                <a:solidFill>
                  <a:srgbClr val="C00000"/>
                </a:solidFill>
              </a:rPr>
              <a:t>Catatan : </a:t>
            </a:r>
            <a:r>
              <a:rPr lang="sv-SE" sz="2000" b="1" dirty="0">
                <a:solidFill>
                  <a:srgbClr val="C00000"/>
                </a:solidFill>
              </a:rPr>
              <a:t>Pelayanan kesehatan anak</a:t>
            </a:r>
          </a:p>
          <a:p>
            <a:pPr marL="0" indent="0">
              <a:buNone/>
            </a:pPr>
            <a:r>
              <a:rPr lang="sv-SE" sz="2000" b="1" dirty="0">
                <a:solidFill>
                  <a:srgbClr val="C00000"/>
                </a:solidFill>
              </a:rPr>
              <a:t>    Pelayanan kesehatan anak diberikan pada bayi baru lahir, bayi, anak balita, dan anak pra sekolah</a:t>
            </a:r>
            <a:r>
              <a:rPr lang="sv-SE" sz="2000" b="1" dirty="0" smtClean="0">
                <a:solidFill>
                  <a:srgbClr val="C00000"/>
                </a:solidFill>
              </a:rPr>
              <a:t>.</a:t>
            </a:r>
            <a:endParaRPr lang="id-ID" sz="2000" b="1" dirty="0" smtClean="0">
              <a:solidFill>
                <a:srgbClr val="C00000"/>
              </a:solidFill>
            </a:endParaRPr>
          </a:p>
          <a:p>
            <a:pPr marL="0" indent="0">
              <a:buNone/>
            </a:pPr>
            <a:endParaRPr lang="id-ID" sz="2000" dirty="0">
              <a:solidFill>
                <a:srgbClr val="C00000"/>
              </a:solidFill>
            </a:endParaRPr>
          </a:p>
          <a:p>
            <a:pPr marL="0" indent="0">
              <a:buNone/>
            </a:pPr>
            <a:r>
              <a:rPr lang="sv-SE" sz="2000" b="1" dirty="0">
                <a:solidFill>
                  <a:schemeClr val="tx1"/>
                </a:solidFill>
              </a:rPr>
              <a:t>Perbedaan bermakna Peraturan Menteri Kesehatan Nomor 1464/Menkes/Per/X/2010 dan Keputusan Menteri Kesehatan Nomor 900/Menkes/SK/VII/2002 </a:t>
            </a:r>
            <a:endParaRPr lang="id-ID" sz="2000" b="1" dirty="0">
              <a:solidFill>
                <a:schemeClr val="tx1"/>
              </a:solidFill>
            </a:endParaRPr>
          </a:p>
          <a:p>
            <a:pPr>
              <a:buFontTx/>
              <a:buChar char="-"/>
            </a:pPr>
            <a:r>
              <a:rPr lang="sv-SE" sz="2000" b="1" dirty="0" smtClean="0">
                <a:solidFill>
                  <a:srgbClr val="C00000"/>
                </a:solidFill>
              </a:rPr>
              <a:t>bahwa </a:t>
            </a:r>
            <a:r>
              <a:rPr lang="sv-SE" sz="2000" b="1" dirty="0">
                <a:solidFill>
                  <a:srgbClr val="C00000"/>
                </a:solidFill>
              </a:rPr>
              <a:t>bidan hanya memberikan pelayanan antenatal pada kehamilan normal, pelayanan persalinan normal dan pelayanan ibu nifas normal dimana di Kepmenkes Nomor 900/Menkes/SK/VII/2002 diberikan kewenangan persalinan abnormal, </a:t>
            </a:r>
            <a:endParaRPr lang="id-ID" sz="2000" b="1" dirty="0" smtClean="0">
              <a:solidFill>
                <a:srgbClr val="C00000"/>
              </a:solidFill>
            </a:endParaRPr>
          </a:p>
          <a:p>
            <a:pPr>
              <a:buFontTx/>
              <a:buChar char="-"/>
            </a:pPr>
            <a:r>
              <a:rPr lang="sv-SE" sz="2000" b="1" dirty="0" smtClean="0">
                <a:solidFill>
                  <a:srgbClr val="C00000"/>
                </a:solidFill>
              </a:rPr>
              <a:t> </a:t>
            </a:r>
            <a:r>
              <a:rPr lang="sv-SE" sz="2000" b="1" dirty="0">
                <a:solidFill>
                  <a:srgbClr val="C00000"/>
                </a:solidFill>
              </a:rPr>
              <a:t>imunisasi bidan hanya diperkenankan memberikan pelayanan alat kontrasepsi suntikan, alat kontrasepsi dalam rahim, dan memberikan pelayanan alat kontrasepsi bawah kulit dalam rangka menjalankan program pemerintah. Pemerintah daerah provinsi/kabupaten/kota akan menugaskan bidan praktik mandiri tertentu untuk melaksanakan program Pemerintah.</a:t>
            </a:r>
          </a:p>
          <a:p>
            <a:pPr marL="0" indent="0">
              <a:buNone/>
            </a:pPr>
            <a:endParaRPr lang="id-ID" sz="2000" dirty="0">
              <a:solidFill>
                <a:srgbClr val="C00000"/>
              </a:solidFill>
            </a:endParaRPr>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354368"/>
          </a:xfrm>
        </p:spPr>
        <p:txBody>
          <a:bodyPr>
            <a:normAutofit fontScale="90000"/>
          </a:bodyPr>
          <a:lstStyle/>
          <a:p>
            <a:endParaRPr lang="id-ID" dirty="0"/>
          </a:p>
        </p:txBody>
      </p:sp>
    </p:spTree>
    <p:extLst>
      <p:ext uri="{BB962C8B-B14F-4D97-AF65-F5344CB8AC3E}">
        <p14:creationId xmlns:p14="http://schemas.microsoft.com/office/powerpoint/2010/main" val="24418162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3528" y="1124744"/>
            <a:ext cx="8568951" cy="5001419"/>
          </a:xfrm>
        </p:spPr>
        <p:txBody>
          <a:bodyPr/>
          <a:lstStyle/>
          <a:p>
            <a:pPr marL="0" indent="0">
              <a:buNone/>
            </a:pPr>
            <a:endParaRPr lang="id-ID" dirty="0"/>
          </a:p>
        </p:txBody>
      </p:sp>
      <p:sp>
        <p:nvSpPr>
          <p:cNvPr id="4" name="Footer Placeholder 3"/>
          <p:cNvSpPr>
            <a:spLocks noGrp="1"/>
          </p:cNvSpPr>
          <p:nvPr>
            <p:ph type="ftr" sz="quarter" idx="16"/>
          </p:nvPr>
        </p:nvSpPr>
        <p:spPr/>
        <p:txBody>
          <a:bodyPr/>
          <a:lstStyle/>
          <a:p>
            <a:endParaRPr lang="id-ID"/>
          </a:p>
        </p:txBody>
      </p:sp>
      <p:sp>
        <p:nvSpPr>
          <p:cNvPr id="5" name="Title 4"/>
          <p:cNvSpPr>
            <a:spLocks noGrp="1"/>
          </p:cNvSpPr>
          <p:nvPr>
            <p:ph type="title"/>
          </p:nvPr>
        </p:nvSpPr>
        <p:spPr>
          <a:xfrm>
            <a:off x="457200" y="338328"/>
            <a:ext cx="8229600" cy="570392"/>
          </a:xfrm>
        </p:spPr>
        <p:txBody>
          <a:bodyPr>
            <a:normAutofit fontScale="90000"/>
          </a:bodyPr>
          <a:lstStyle/>
          <a:p>
            <a:pPr algn="ctr"/>
            <a:r>
              <a:rPr lang="id-ID" dirty="0" smtClean="0"/>
              <a:t/>
            </a:r>
            <a:br>
              <a:rPr lang="id-ID" dirty="0" smtClean="0"/>
            </a:br>
            <a:r>
              <a:rPr lang="id-ID" dirty="0"/>
              <a:t/>
            </a:r>
            <a:br>
              <a:rPr lang="id-ID" dirty="0"/>
            </a:br>
            <a:r>
              <a:rPr lang="id-ID" sz="3100" b="1" dirty="0" smtClean="0"/>
              <a:t>JENJANG </a:t>
            </a:r>
            <a:r>
              <a:rPr lang="id-ID" sz="3100" b="1" dirty="0" smtClean="0"/>
              <a:t>PENDIDIKAN DAN KOMPETENSI BIDAN</a:t>
            </a:r>
            <a:endParaRPr lang="id-ID" sz="3100" b="1" dirty="0"/>
          </a:p>
        </p:txBody>
      </p:sp>
      <p:sp>
        <p:nvSpPr>
          <p:cNvPr id="7" name="Rectangle 6"/>
          <p:cNvSpPr/>
          <p:nvPr/>
        </p:nvSpPr>
        <p:spPr>
          <a:xfrm>
            <a:off x="3419872" y="1201657"/>
            <a:ext cx="230425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Program Doktor</a:t>
            </a:r>
          </a:p>
          <a:p>
            <a:pPr algn="ctr"/>
            <a:r>
              <a:rPr lang="id-ID" dirty="0" smtClean="0"/>
              <a:t>S3</a:t>
            </a:r>
            <a:endParaRPr lang="id-ID" dirty="0"/>
          </a:p>
        </p:txBody>
      </p:sp>
      <p:sp>
        <p:nvSpPr>
          <p:cNvPr id="8" name="Rectangle 7"/>
          <p:cNvSpPr/>
          <p:nvPr/>
        </p:nvSpPr>
        <p:spPr>
          <a:xfrm>
            <a:off x="3419872" y="2492896"/>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Program Magister</a:t>
            </a:r>
          </a:p>
          <a:p>
            <a:pPr algn="ctr"/>
            <a:r>
              <a:rPr lang="id-ID" dirty="0" smtClean="0"/>
              <a:t>S 2</a:t>
            </a:r>
            <a:endParaRPr lang="id-ID" dirty="0"/>
          </a:p>
        </p:txBody>
      </p:sp>
      <p:sp>
        <p:nvSpPr>
          <p:cNvPr id="9" name="Rectangle 8"/>
          <p:cNvSpPr/>
          <p:nvPr/>
        </p:nvSpPr>
        <p:spPr>
          <a:xfrm>
            <a:off x="3419872" y="4149080"/>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Sarjana Kebidanan</a:t>
            </a:r>
          </a:p>
          <a:p>
            <a:pPr algn="ctr"/>
            <a:r>
              <a:rPr lang="id-ID" dirty="0" smtClean="0"/>
              <a:t>(Profesi Bidan)</a:t>
            </a:r>
            <a:endParaRPr lang="id-ID" dirty="0"/>
          </a:p>
        </p:txBody>
      </p:sp>
      <p:sp>
        <p:nvSpPr>
          <p:cNvPr id="11" name="Rectangle 10"/>
          <p:cNvSpPr/>
          <p:nvPr/>
        </p:nvSpPr>
        <p:spPr>
          <a:xfrm>
            <a:off x="3419872" y="5445224"/>
            <a:ext cx="230425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SMA (MIPA)</a:t>
            </a:r>
            <a:endParaRPr lang="id-ID" dirty="0"/>
          </a:p>
        </p:txBody>
      </p:sp>
      <p:sp>
        <p:nvSpPr>
          <p:cNvPr id="12" name="Rectangle 11"/>
          <p:cNvSpPr/>
          <p:nvPr/>
        </p:nvSpPr>
        <p:spPr>
          <a:xfrm>
            <a:off x="611560" y="1838237"/>
            <a:ext cx="2088232" cy="377945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D III / D IV Kebidanan</a:t>
            </a:r>
            <a:endParaRPr lang="id-ID" dirty="0">
              <a:solidFill>
                <a:schemeClr val="bg1"/>
              </a:solidFill>
            </a:endParaRPr>
          </a:p>
        </p:txBody>
      </p:sp>
      <p:sp>
        <p:nvSpPr>
          <p:cNvPr id="13" name="Oval 12"/>
          <p:cNvSpPr/>
          <p:nvPr/>
        </p:nvSpPr>
        <p:spPr>
          <a:xfrm>
            <a:off x="6516216" y="1838237"/>
            <a:ext cx="2376264" cy="86409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Pendidikan Akademik</a:t>
            </a:r>
            <a:endParaRPr lang="id-ID" dirty="0">
              <a:solidFill>
                <a:schemeClr val="bg1"/>
              </a:solidFill>
            </a:endParaRPr>
          </a:p>
        </p:txBody>
      </p:sp>
      <p:sp>
        <p:nvSpPr>
          <p:cNvPr id="14" name="Oval 13"/>
          <p:cNvSpPr/>
          <p:nvPr/>
        </p:nvSpPr>
        <p:spPr>
          <a:xfrm>
            <a:off x="6300192" y="3933056"/>
            <a:ext cx="2592288" cy="9361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Pendidikan Akademik Profesi</a:t>
            </a:r>
            <a:endParaRPr lang="id-ID" dirty="0">
              <a:solidFill>
                <a:schemeClr val="bg1"/>
              </a:solidFill>
            </a:endParaRPr>
          </a:p>
        </p:txBody>
      </p:sp>
      <p:cxnSp>
        <p:nvCxnSpPr>
          <p:cNvPr id="16" name="Straight Arrow Connector 15"/>
          <p:cNvCxnSpPr/>
          <p:nvPr/>
        </p:nvCxnSpPr>
        <p:spPr>
          <a:xfrm flipH="1">
            <a:off x="1655676" y="5877272"/>
            <a:ext cx="17641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655676" y="5617693"/>
            <a:ext cx="0" cy="2595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655676" y="4581128"/>
            <a:ext cx="0" cy="172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655676" y="4581128"/>
            <a:ext cx="17641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572000" y="501317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4572000" y="3356992"/>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1993745"/>
            <a:ext cx="0" cy="4991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Right Brace 28"/>
          <p:cNvSpPr/>
          <p:nvPr/>
        </p:nvSpPr>
        <p:spPr>
          <a:xfrm>
            <a:off x="5724128" y="1597701"/>
            <a:ext cx="792088" cy="125523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Tree>
    <p:extLst>
      <p:ext uri="{BB962C8B-B14F-4D97-AF65-F5344CB8AC3E}">
        <p14:creationId xmlns:p14="http://schemas.microsoft.com/office/powerpoint/2010/main" val="206524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596064" cy="4811365"/>
          </a:xfrm>
        </p:spPr>
        <p:txBody>
          <a:bodyPr>
            <a:normAutofit/>
          </a:bodyPr>
          <a:lstStyle/>
          <a:p>
            <a:pPr marL="0" indent="0">
              <a:buNone/>
            </a:pPr>
            <a:r>
              <a:rPr lang="id-ID" sz="2400" dirty="0" smtClean="0"/>
              <a:t>Jenjang </a:t>
            </a:r>
            <a:r>
              <a:rPr lang="id-ID" sz="2400" dirty="0"/>
              <a:t>pendidikan Profesi Bidan :</a:t>
            </a:r>
          </a:p>
          <a:p>
            <a:pPr marL="0" indent="0">
              <a:buNone/>
            </a:pPr>
            <a:r>
              <a:rPr lang="id-ID" sz="2400" dirty="0"/>
              <a:t>Profesi Bidan (S1 Kebidanan + Profesi) : dari SMA 4-5 tahun akademik + 1 - 2 tahun Profesi</a:t>
            </a:r>
          </a:p>
          <a:p>
            <a:pPr marL="0" indent="0">
              <a:buNone/>
            </a:pPr>
            <a:r>
              <a:rPr lang="id-ID" sz="2400" dirty="0"/>
              <a:t>Profesi Bidan (D4 Kebidanan + Profesi) : D4 kebidanan (nol tahun) 4-5 tahun + Martikulasi 1 tahun + 1 - 2 tahun profesi</a:t>
            </a:r>
          </a:p>
          <a:p>
            <a:pPr marL="0" indent="0">
              <a:buNone/>
            </a:pPr>
            <a:r>
              <a:rPr lang="id-ID" sz="2400" dirty="0"/>
              <a:t>Profesi Bidan (D3 + S1 Kebidanan + Profesi) : D3 Kebidanan 3 - 6 tahun  + Martikulasi 1 Semester + Akademik 3 Semester + 1 - 2 tahun profesi</a:t>
            </a:r>
          </a:p>
          <a:p>
            <a:pPr marL="0" indent="0">
              <a:buNone/>
            </a:pPr>
            <a:r>
              <a:rPr lang="id-ID" sz="2400" dirty="0"/>
              <a:t>Profesi Bidan (D3 + D4 + Profesi) : D3 Kebidanan 3 - 6 tahun  + D4 1 tahun + Martikulasi  1 tahun + 1 - 2 tahun profesi</a:t>
            </a:r>
          </a:p>
          <a:p>
            <a:pPr marL="0" indent="0">
              <a:buNone/>
            </a:pPr>
            <a:endParaRPr lang="id-ID" sz="24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549936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740080" cy="5171405"/>
          </a:xfrm>
        </p:spPr>
        <p:txBody>
          <a:bodyPr>
            <a:normAutofit/>
          </a:bodyPr>
          <a:lstStyle/>
          <a:p>
            <a:pPr marL="0" indent="0" algn="ctr">
              <a:buNone/>
            </a:pPr>
            <a:r>
              <a:rPr lang="id-ID" b="1" dirty="0" smtClean="0"/>
              <a:t>KOMPETENSI BIDAN </a:t>
            </a:r>
          </a:p>
          <a:p>
            <a:pPr marL="0" indent="0">
              <a:buNone/>
            </a:pPr>
            <a:endParaRPr lang="id-ID" dirty="0"/>
          </a:p>
          <a:p>
            <a:pPr marL="0" indent="0" algn="ctr">
              <a:buNone/>
            </a:pPr>
            <a:r>
              <a:rPr lang="id-ID" dirty="0" smtClean="0"/>
              <a:t>Diatur dalam</a:t>
            </a:r>
          </a:p>
          <a:p>
            <a:pPr marL="0" indent="0" algn="ctr">
              <a:buNone/>
            </a:pPr>
            <a:r>
              <a:rPr lang="id-ID" dirty="0" smtClean="0"/>
              <a:t> </a:t>
            </a:r>
            <a:r>
              <a:rPr lang="id-ID" dirty="0"/>
              <a:t>KEPUTUSAN MENTERI KESEHATAN REPUBLIK INDONESIA</a:t>
            </a:r>
          </a:p>
          <a:p>
            <a:pPr marL="0" indent="0" algn="ctr">
              <a:buNone/>
            </a:pPr>
            <a:r>
              <a:rPr lang="id-ID" dirty="0"/>
              <a:t>NOMOR 369/MENKES/SK/III/2007</a:t>
            </a:r>
          </a:p>
          <a:p>
            <a:pPr marL="0" indent="0" algn="ctr">
              <a:buNone/>
            </a:pPr>
            <a:r>
              <a:rPr lang="id-ID" dirty="0"/>
              <a:t>TENTANG</a:t>
            </a:r>
          </a:p>
          <a:p>
            <a:pPr marL="0" indent="0" algn="ctr">
              <a:buNone/>
            </a:pPr>
            <a:r>
              <a:rPr lang="id-ID" dirty="0"/>
              <a:t>STANDAR PROFESI BIDAN</a:t>
            </a:r>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a:xfrm>
            <a:off x="304800" y="457200"/>
            <a:ext cx="8686800" cy="307504"/>
          </a:xfrm>
        </p:spPr>
        <p:txBody>
          <a:bodyPr>
            <a:normAutofit fontScale="90000"/>
          </a:bodyPr>
          <a:lstStyle/>
          <a:p>
            <a:endParaRPr lang="id-ID" dirty="0"/>
          </a:p>
        </p:txBody>
      </p:sp>
    </p:spTree>
    <p:extLst>
      <p:ext uri="{BB962C8B-B14F-4D97-AF65-F5344CB8AC3E}">
        <p14:creationId xmlns:p14="http://schemas.microsoft.com/office/powerpoint/2010/main" val="4188070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id-ID"/>
          </a:p>
        </p:txBody>
      </p:sp>
      <p:sp>
        <p:nvSpPr>
          <p:cNvPr id="5" name="Title 4"/>
          <p:cNvSpPr>
            <a:spLocks noGrp="1"/>
          </p:cNvSpPr>
          <p:nvPr>
            <p:ph type="title"/>
          </p:nvPr>
        </p:nvSpPr>
        <p:spPr>
          <a:xfrm>
            <a:off x="395536" y="476672"/>
            <a:ext cx="8136904" cy="894928"/>
          </a:xfrm>
        </p:spPr>
        <p:txBody>
          <a:bodyPr>
            <a:normAutofit fontScale="90000"/>
          </a:bodyPr>
          <a:lstStyle/>
          <a:p>
            <a:pPr algn="ctr"/>
            <a:r>
              <a:rPr lang="id-ID" b="1" dirty="0" smtClean="0">
                <a:solidFill>
                  <a:schemeClr val="tx1"/>
                </a:solidFill>
              </a:rPr>
              <a:t/>
            </a:r>
            <a:br>
              <a:rPr lang="id-ID" b="1" dirty="0" smtClean="0">
                <a:solidFill>
                  <a:schemeClr val="tx1"/>
                </a:solidFill>
              </a:rPr>
            </a:br>
            <a:r>
              <a:rPr lang="id-ID" b="1" dirty="0">
                <a:solidFill>
                  <a:schemeClr val="tx1"/>
                </a:solidFill>
              </a:rPr>
              <a:t/>
            </a:r>
            <a:br>
              <a:rPr lang="id-ID" b="1" dirty="0">
                <a:solidFill>
                  <a:schemeClr val="tx1"/>
                </a:solidFill>
              </a:rPr>
            </a:br>
            <a:r>
              <a:rPr lang="id-ID" b="1" dirty="0" smtClean="0">
                <a:solidFill>
                  <a:schemeClr val="tx1"/>
                </a:solidFill>
              </a:rPr>
              <a:t/>
            </a:r>
            <a:br>
              <a:rPr lang="id-ID" b="1" dirty="0" smtClean="0">
                <a:solidFill>
                  <a:schemeClr val="tx1"/>
                </a:solidFill>
              </a:rPr>
            </a:br>
            <a:r>
              <a:rPr lang="id-ID" b="1" dirty="0">
                <a:solidFill>
                  <a:schemeClr val="tx1"/>
                </a:solidFill>
              </a:rPr>
              <a:t/>
            </a:r>
            <a:br>
              <a:rPr lang="id-ID" b="1" dirty="0">
                <a:solidFill>
                  <a:schemeClr val="tx1"/>
                </a:solidFill>
              </a:rPr>
            </a:br>
            <a:r>
              <a:rPr lang="id-ID" b="1" dirty="0" smtClean="0">
                <a:solidFill>
                  <a:schemeClr val="tx1"/>
                </a:solidFill>
              </a:rPr>
              <a:t/>
            </a:r>
            <a:br>
              <a:rPr lang="id-ID" b="1" dirty="0" smtClean="0">
                <a:solidFill>
                  <a:schemeClr val="tx1"/>
                </a:solidFill>
              </a:rPr>
            </a:br>
            <a:r>
              <a:rPr lang="id-ID" b="1" dirty="0">
                <a:solidFill>
                  <a:schemeClr val="tx1"/>
                </a:solidFill>
              </a:rPr>
              <a:t/>
            </a:r>
            <a:br>
              <a:rPr lang="id-ID" b="1" dirty="0">
                <a:solidFill>
                  <a:schemeClr val="tx1"/>
                </a:solidFill>
              </a:rPr>
            </a:br>
            <a:r>
              <a:rPr lang="id-ID" b="1" dirty="0" smtClean="0">
                <a:solidFill>
                  <a:schemeClr val="tx1"/>
                </a:solidFill>
              </a:rPr>
              <a:t>ASPEK  ETIKA DAN HUKUM PRAKTIK BIDAN</a:t>
            </a:r>
            <a:endParaRPr lang="id-ID" b="1" dirty="0">
              <a:solidFill>
                <a:schemeClr val="tx1"/>
              </a:solidFill>
            </a:endParaRPr>
          </a:p>
        </p:txBody>
      </p:sp>
      <p:pic>
        <p:nvPicPr>
          <p:cNvPr id="9" name="Content Placeholder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915816" y="3030265"/>
            <a:ext cx="1651992" cy="1651992"/>
          </a:xfrm>
        </p:spPr>
      </p:pic>
      <p:sp>
        <p:nvSpPr>
          <p:cNvPr id="17" name="Content Placeholder 16"/>
          <p:cNvSpPr>
            <a:spLocks noGrp="1"/>
          </p:cNvSpPr>
          <p:nvPr>
            <p:ph sz="half" idx="2"/>
          </p:nvPr>
        </p:nvSpPr>
        <p:spPr>
          <a:xfrm>
            <a:off x="395536" y="1052736"/>
            <a:ext cx="8596064" cy="5271863"/>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endParaRPr lang="id-ID" dirty="0"/>
          </a:p>
          <a:p>
            <a:pPr marL="0" indent="0">
              <a:buNone/>
            </a:pPr>
            <a:r>
              <a:rPr lang="id-ID" dirty="0" smtClean="0"/>
              <a:t>Indikator - menilai kesalahan / masalah</a:t>
            </a:r>
          </a:p>
          <a:p>
            <a:pPr marL="0" indent="0">
              <a:buNone/>
            </a:pPr>
            <a:r>
              <a:rPr lang="id-ID" dirty="0"/>
              <a:t>	 </a:t>
            </a:r>
            <a:r>
              <a:rPr lang="id-ID" dirty="0" smtClean="0"/>
              <a:t>     - menilai Kepatuhan</a:t>
            </a:r>
            <a:endParaRPr lang="id-ID" dirty="0"/>
          </a:p>
        </p:txBody>
      </p:sp>
      <p:sp>
        <p:nvSpPr>
          <p:cNvPr id="7" name="Rectangle 6"/>
          <p:cNvSpPr/>
          <p:nvPr/>
        </p:nvSpPr>
        <p:spPr>
          <a:xfrm>
            <a:off x="4932040" y="1808820"/>
            <a:ext cx="1800200" cy="9334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NORMA ETIKA</a:t>
            </a:r>
            <a:endParaRPr lang="id-ID" dirty="0"/>
          </a:p>
        </p:txBody>
      </p:sp>
      <p:sp>
        <p:nvSpPr>
          <p:cNvPr id="8" name="Rectangle 7"/>
          <p:cNvSpPr/>
          <p:nvPr/>
        </p:nvSpPr>
        <p:spPr>
          <a:xfrm>
            <a:off x="4932040" y="4041068"/>
            <a:ext cx="1800200" cy="972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NORMA HUKUM</a:t>
            </a:r>
            <a:endParaRPr lang="id-ID" dirty="0"/>
          </a:p>
        </p:txBody>
      </p:sp>
      <p:sp>
        <p:nvSpPr>
          <p:cNvPr id="10" name="Rectangle 9"/>
          <p:cNvSpPr/>
          <p:nvPr/>
        </p:nvSpPr>
        <p:spPr>
          <a:xfrm>
            <a:off x="7308304" y="1773827"/>
            <a:ext cx="1584176" cy="35047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Substansi</a:t>
            </a:r>
            <a:endParaRPr lang="id-ID" dirty="0" smtClean="0"/>
          </a:p>
          <a:p>
            <a:pPr algn="ctr"/>
            <a:endParaRPr lang="id-ID" dirty="0"/>
          </a:p>
          <a:p>
            <a:pPr algn="ctr"/>
            <a:r>
              <a:rPr lang="fi-FI" dirty="0" smtClean="0"/>
              <a:t>otoritas </a:t>
            </a:r>
            <a:endParaRPr lang="id-ID" dirty="0" smtClean="0"/>
          </a:p>
          <a:p>
            <a:pPr algn="ctr"/>
            <a:endParaRPr lang="id-ID" dirty="0"/>
          </a:p>
          <a:p>
            <a:pPr algn="ctr"/>
            <a:r>
              <a:rPr lang="fi-FI" dirty="0" smtClean="0"/>
              <a:t>tujuan </a:t>
            </a:r>
            <a:r>
              <a:rPr lang="fi-FI" dirty="0"/>
              <a:t>dan </a:t>
            </a:r>
            <a:endParaRPr lang="id-ID" dirty="0" smtClean="0"/>
          </a:p>
          <a:p>
            <a:pPr algn="ctr"/>
            <a:endParaRPr lang="id-ID" dirty="0"/>
          </a:p>
          <a:p>
            <a:pPr algn="ctr"/>
            <a:r>
              <a:rPr lang="fi-FI" dirty="0" smtClean="0"/>
              <a:t>sangsi</a:t>
            </a:r>
            <a:endParaRPr lang="id-ID" dirty="0"/>
          </a:p>
        </p:txBody>
      </p:sp>
      <p:sp>
        <p:nvSpPr>
          <p:cNvPr id="11" name="Striped Right Arrow 10"/>
          <p:cNvSpPr/>
          <p:nvPr/>
        </p:nvSpPr>
        <p:spPr>
          <a:xfrm>
            <a:off x="4932040" y="3030265"/>
            <a:ext cx="2345731" cy="79208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Dibedakan </a:t>
            </a:r>
            <a:endParaRPr lang="id-ID" dirty="0"/>
          </a:p>
        </p:txBody>
      </p:sp>
      <p:sp>
        <p:nvSpPr>
          <p:cNvPr id="12" name="Rectangle 11"/>
          <p:cNvSpPr/>
          <p:nvPr/>
        </p:nvSpPr>
        <p:spPr>
          <a:xfrm>
            <a:off x="2915816" y="2742233"/>
            <a:ext cx="1656184"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PROFESI</a:t>
            </a:r>
            <a:endParaRPr lang="id-ID" dirty="0"/>
          </a:p>
        </p:txBody>
      </p:sp>
    </p:spTree>
    <p:extLst>
      <p:ext uri="{BB962C8B-B14F-4D97-AF65-F5344CB8AC3E}">
        <p14:creationId xmlns:p14="http://schemas.microsoft.com/office/powerpoint/2010/main" val="389709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980728"/>
            <a:ext cx="8028880" cy="5145435"/>
          </a:xfrm>
        </p:spPr>
        <p:txBody>
          <a:bodyPr/>
          <a:lstStyle/>
          <a:p>
            <a:pPr marL="0" indent="0">
              <a:buNone/>
            </a:pPr>
            <a:r>
              <a:rPr lang="id-ID" sz="2400" dirty="0" smtClean="0"/>
              <a:t>1. 	Contractual liability</a:t>
            </a:r>
          </a:p>
          <a:p>
            <a:pPr marL="0" indent="0">
              <a:buNone/>
            </a:pPr>
            <a:r>
              <a:rPr lang="id-ID" sz="2400" dirty="0" smtClean="0"/>
              <a:t>Tanggung </a:t>
            </a:r>
            <a:r>
              <a:rPr lang="id-ID" sz="2400" dirty="0"/>
              <a:t>gugat ini timbul sebagai akibat tidak dipenuhinya kewajiban dari hubungan kontraktual yang sudah disepakati</a:t>
            </a:r>
            <a:endParaRPr lang="id-ID" sz="2400" dirty="0" smtClean="0"/>
          </a:p>
          <a:p>
            <a:pPr marL="0" indent="0">
              <a:buNone/>
            </a:pPr>
            <a:r>
              <a:rPr lang="id-ID" sz="2400" dirty="0" smtClean="0"/>
              <a:t>2.	Vicarius liability</a:t>
            </a:r>
          </a:p>
          <a:p>
            <a:pPr marL="0" indent="0">
              <a:buNone/>
            </a:pPr>
            <a:r>
              <a:rPr lang="id-ID" sz="2400" dirty="0" smtClean="0"/>
              <a:t>Atau responde at </a:t>
            </a:r>
            <a:r>
              <a:rPr lang="id-ID" sz="2400" dirty="0"/>
              <a:t>superior ialah tanggung gugat yang timbul atas kesalahan yang </a:t>
            </a:r>
            <a:r>
              <a:rPr lang="id-ID" sz="2400" dirty="0" smtClean="0"/>
              <a:t> dibuat </a:t>
            </a:r>
            <a:r>
              <a:rPr lang="id-ID" sz="2400" dirty="0"/>
              <a:t>oleh tenaga kesehatan ada dalam tanggung jawabnya (sub ordinate)</a:t>
            </a:r>
            <a:endParaRPr lang="id-ID" sz="2400" dirty="0" smtClean="0"/>
          </a:p>
          <a:p>
            <a:pPr marL="0" indent="0">
              <a:buNone/>
            </a:pPr>
            <a:r>
              <a:rPr lang="id-ID" sz="2400" dirty="0" smtClean="0"/>
              <a:t>3. 	Liability </a:t>
            </a:r>
            <a:r>
              <a:rPr lang="id-ID" sz="2400" dirty="0"/>
              <a:t>in </a:t>
            </a:r>
            <a:r>
              <a:rPr lang="id-ID" sz="2400" dirty="0" smtClean="0"/>
              <a:t>tort</a:t>
            </a:r>
          </a:p>
          <a:p>
            <a:pPr marL="0" indent="0">
              <a:buNone/>
            </a:pPr>
            <a:r>
              <a:rPr lang="id-ID" sz="2400" dirty="0"/>
              <a:t>tanggung gugat atas perbuatan melawan hukum (onrechtmatige daad). </a:t>
            </a:r>
            <a:r>
              <a:rPr lang="id-ID" sz="2400" dirty="0" smtClean="0"/>
              <a:t>Bersifat umum</a:t>
            </a:r>
            <a:endParaRPr lang="id-ID" sz="2400"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570392"/>
          </a:xfrm>
        </p:spPr>
        <p:txBody>
          <a:bodyPr>
            <a:normAutofit fontScale="90000"/>
          </a:bodyPr>
          <a:lstStyle/>
          <a:p>
            <a:r>
              <a:rPr lang="id-ID" dirty="0"/>
              <a:t>TANGGUNG JAWAB HUKUM</a:t>
            </a:r>
          </a:p>
        </p:txBody>
      </p:sp>
    </p:spTree>
    <p:extLst>
      <p:ext uri="{BB962C8B-B14F-4D97-AF65-F5344CB8AC3E}">
        <p14:creationId xmlns:p14="http://schemas.microsoft.com/office/powerpoint/2010/main" val="4153757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id-ID"/>
          </a:p>
        </p:txBody>
      </p:sp>
      <p:sp>
        <p:nvSpPr>
          <p:cNvPr id="2" name="Title 1"/>
          <p:cNvSpPr>
            <a:spLocks noGrp="1"/>
          </p:cNvSpPr>
          <p:nvPr>
            <p:ph type="title"/>
          </p:nvPr>
        </p:nvSpPr>
        <p:spPr>
          <a:xfrm>
            <a:off x="539552" y="980728"/>
            <a:ext cx="7850872" cy="4896544"/>
          </a:xfrm>
        </p:spPr>
        <p:txBody>
          <a:bodyPr>
            <a:normAutofit fontScale="90000"/>
          </a:bodyPr>
          <a:lstStyle/>
          <a:p>
            <a:pPr marL="609600" indent="-609600" algn="l"/>
            <a:r>
              <a:rPr lang="id-ID" sz="2700" dirty="0" smtClean="0"/>
              <a:t>	</a:t>
            </a:r>
            <a:br>
              <a:rPr lang="id-ID" sz="2700" dirty="0" smtClean="0"/>
            </a:br>
            <a:r>
              <a:rPr lang="id-ID" sz="2700" dirty="0"/>
              <a:t/>
            </a:r>
            <a:br>
              <a:rPr lang="id-ID" sz="2700" dirty="0"/>
            </a:br>
            <a:r>
              <a:rPr lang="id-ID" sz="2700" dirty="0" smtClean="0">
                <a:solidFill>
                  <a:schemeClr val="tx1"/>
                </a:solidFill>
              </a:rPr>
              <a:t>P</a:t>
            </a:r>
            <a:r>
              <a:rPr lang="sv-SE" sz="2700" dirty="0" smtClean="0">
                <a:solidFill>
                  <a:schemeClr val="tx1"/>
                </a:solidFill>
              </a:rPr>
              <a:t>erikatan </a:t>
            </a:r>
            <a:r>
              <a:rPr lang="sv-SE" sz="2700" dirty="0">
                <a:solidFill>
                  <a:schemeClr val="tx1"/>
                </a:solidFill>
              </a:rPr>
              <a:t>dalam transaksi teraputik antara bidan dengan pasien adalah perikatan/perjanjian jenis daya upaya </a:t>
            </a:r>
            <a:r>
              <a:rPr lang="sv-SE" sz="2700" i="1" u="sng" dirty="0">
                <a:solidFill>
                  <a:schemeClr val="tx1"/>
                </a:solidFill>
              </a:rPr>
              <a:t>(inspaning verbintenis) </a:t>
            </a:r>
            <a:r>
              <a:rPr lang="sv-SE" sz="2700" dirty="0">
                <a:solidFill>
                  <a:schemeClr val="tx1"/>
                </a:solidFill>
              </a:rPr>
              <a:t>dan bukan perjanjian/perjanjian akan hasil </a:t>
            </a:r>
            <a:r>
              <a:rPr lang="sv-SE" sz="2700" i="1" u="sng" dirty="0">
                <a:solidFill>
                  <a:schemeClr val="tx1"/>
                </a:solidFill>
              </a:rPr>
              <a:t>(resultaat verbintenis).</a:t>
            </a:r>
            <a:r>
              <a:rPr lang="id-ID" sz="2700" dirty="0" smtClean="0">
                <a:solidFill>
                  <a:schemeClr val="tx1"/>
                </a:solidFill>
              </a:rPr>
              <a:t/>
            </a:r>
            <a:br>
              <a:rPr lang="id-ID" sz="2700" dirty="0" smtClean="0">
                <a:solidFill>
                  <a:schemeClr val="tx1"/>
                </a:solidFill>
              </a:rPr>
            </a:br>
            <a:r>
              <a:rPr lang="id-ID" sz="2700" dirty="0" smtClean="0">
                <a:solidFill>
                  <a:schemeClr val="tx1"/>
                </a:solidFill>
              </a:rPr>
              <a:t/>
            </a:r>
            <a:br>
              <a:rPr lang="id-ID" sz="2700" dirty="0" smtClean="0">
                <a:solidFill>
                  <a:schemeClr val="tx1"/>
                </a:solidFill>
              </a:rPr>
            </a:br>
            <a:r>
              <a:rPr lang="id-ID" sz="2700" dirty="0" smtClean="0">
                <a:solidFill>
                  <a:schemeClr val="tx1"/>
                </a:solidFill>
              </a:rPr>
              <a:t>Tanggungjawab Bidan</a:t>
            </a:r>
            <a:r>
              <a:rPr lang="id-ID" sz="3100" dirty="0" smtClean="0">
                <a:solidFill>
                  <a:schemeClr val="tx1"/>
                </a:solidFill>
              </a:rPr>
              <a:t/>
            </a:r>
            <a:br>
              <a:rPr lang="id-ID" sz="3100" dirty="0" smtClean="0">
                <a:solidFill>
                  <a:schemeClr val="tx1"/>
                </a:solidFill>
              </a:rPr>
            </a:br>
            <a:r>
              <a:rPr lang="en-US" sz="2700" dirty="0" err="1" smtClean="0">
                <a:solidFill>
                  <a:schemeClr val="tx1"/>
                </a:solidFill>
              </a:rPr>
              <a:t>Dalam</a:t>
            </a:r>
            <a:r>
              <a:rPr lang="en-US" sz="2700" dirty="0" smtClean="0">
                <a:solidFill>
                  <a:schemeClr val="tx1"/>
                </a:solidFill>
              </a:rPr>
              <a:t> </a:t>
            </a:r>
            <a:r>
              <a:rPr lang="en-US" sz="2700" dirty="0" err="1">
                <a:solidFill>
                  <a:schemeClr val="tx1"/>
                </a:solidFill>
              </a:rPr>
              <a:t>menjalankan</a:t>
            </a:r>
            <a:r>
              <a:rPr lang="en-US" sz="2700" dirty="0">
                <a:solidFill>
                  <a:schemeClr val="tx1"/>
                </a:solidFill>
              </a:rPr>
              <a:t> </a:t>
            </a:r>
            <a:r>
              <a:rPr lang="en-US" sz="2700" dirty="0" err="1">
                <a:solidFill>
                  <a:schemeClr val="tx1"/>
                </a:solidFill>
              </a:rPr>
              <a:t>kewenangan</a:t>
            </a:r>
            <a:r>
              <a:rPr lang="en-US" sz="2700" dirty="0">
                <a:solidFill>
                  <a:schemeClr val="tx1"/>
                </a:solidFill>
              </a:rPr>
              <a:t> yang </a:t>
            </a:r>
            <a:r>
              <a:rPr lang="en-US" sz="2700" dirty="0" err="1" smtClean="0">
                <a:solidFill>
                  <a:schemeClr val="tx1"/>
                </a:solidFill>
              </a:rPr>
              <a:t>sesuai</a:t>
            </a:r>
            <a:r>
              <a:rPr lang="id-ID" sz="2700" dirty="0" smtClean="0">
                <a:solidFill>
                  <a:schemeClr val="tx1"/>
                </a:solidFill>
              </a:rPr>
              <a:t> </a:t>
            </a:r>
            <a:r>
              <a:rPr lang="en-US" sz="2700" dirty="0" err="1" smtClean="0">
                <a:solidFill>
                  <a:schemeClr val="tx1"/>
                </a:solidFill>
              </a:rPr>
              <a:t>dengan</a:t>
            </a:r>
            <a:r>
              <a:rPr lang="en-US" sz="2700" dirty="0" smtClean="0">
                <a:solidFill>
                  <a:schemeClr val="tx1"/>
                </a:solidFill>
              </a:rPr>
              <a:t> </a:t>
            </a:r>
            <a:r>
              <a:rPr lang="en-US" sz="2700" dirty="0" err="1">
                <a:solidFill>
                  <a:schemeClr val="tx1"/>
                </a:solidFill>
              </a:rPr>
              <a:t>Landasan</a:t>
            </a:r>
            <a:r>
              <a:rPr lang="en-US" sz="2700" dirty="0">
                <a:solidFill>
                  <a:schemeClr val="tx1"/>
                </a:solidFill>
              </a:rPr>
              <a:t> </a:t>
            </a:r>
            <a:r>
              <a:rPr lang="en-US" sz="2700" dirty="0" err="1">
                <a:solidFill>
                  <a:schemeClr val="tx1"/>
                </a:solidFill>
              </a:rPr>
              <a:t>Hukum</a:t>
            </a:r>
            <a:r>
              <a:rPr lang="en-US" sz="2700" dirty="0">
                <a:solidFill>
                  <a:schemeClr val="tx1"/>
                </a:solidFill>
              </a:rPr>
              <a:t> </a:t>
            </a:r>
            <a:r>
              <a:rPr lang="en-US" sz="2700" dirty="0" err="1">
                <a:solidFill>
                  <a:schemeClr val="tx1"/>
                </a:solidFill>
              </a:rPr>
              <a:t>maka</a:t>
            </a:r>
            <a:r>
              <a:rPr lang="en-US" sz="2700" dirty="0">
                <a:solidFill>
                  <a:schemeClr val="tx1"/>
                </a:solidFill>
              </a:rPr>
              <a:t> </a:t>
            </a:r>
            <a:r>
              <a:rPr lang="en-US" sz="2700" dirty="0" err="1">
                <a:solidFill>
                  <a:schemeClr val="tx1"/>
                </a:solidFill>
              </a:rPr>
              <a:t>Bidan</a:t>
            </a:r>
            <a:r>
              <a:rPr lang="en-US" sz="2700" dirty="0">
                <a:solidFill>
                  <a:schemeClr val="tx1"/>
                </a:solidFill>
              </a:rPr>
              <a:t> </a:t>
            </a:r>
            <a:r>
              <a:rPr lang="en-US" sz="2700" dirty="0" err="1">
                <a:solidFill>
                  <a:schemeClr val="tx1"/>
                </a:solidFill>
              </a:rPr>
              <a:t>bertanggung</a:t>
            </a:r>
            <a:r>
              <a:rPr lang="en-US" sz="2700" dirty="0">
                <a:solidFill>
                  <a:schemeClr val="tx1"/>
                </a:solidFill>
              </a:rPr>
              <a:t> </a:t>
            </a:r>
            <a:r>
              <a:rPr lang="en-US" sz="2700" dirty="0" err="1">
                <a:solidFill>
                  <a:schemeClr val="tx1"/>
                </a:solidFill>
              </a:rPr>
              <a:t>jawab</a:t>
            </a:r>
            <a:r>
              <a:rPr lang="en-US" sz="2700" dirty="0">
                <a:solidFill>
                  <a:schemeClr val="tx1"/>
                </a:solidFill>
              </a:rPr>
              <a:t> </a:t>
            </a:r>
            <a:r>
              <a:rPr lang="en-US" sz="2700" dirty="0" err="1">
                <a:solidFill>
                  <a:schemeClr val="tx1"/>
                </a:solidFill>
              </a:rPr>
              <a:t>atas</a:t>
            </a:r>
            <a:r>
              <a:rPr lang="en-US" sz="2700" dirty="0">
                <a:solidFill>
                  <a:schemeClr val="tx1"/>
                </a:solidFill>
              </a:rPr>
              <a:t> </a:t>
            </a:r>
            <a:r>
              <a:rPr lang="en-US" sz="2700" dirty="0" err="1">
                <a:solidFill>
                  <a:schemeClr val="tx1"/>
                </a:solidFill>
              </a:rPr>
              <a:t>pelayanan</a:t>
            </a:r>
            <a:r>
              <a:rPr lang="en-US" sz="2700" dirty="0">
                <a:solidFill>
                  <a:schemeClr val="tx1"/>
                </a:solidFill>
              </a:rPr>
              <a:t> </a:t>
            </a:r>
            <a:r>
              <a:rPr lang="en-US" sz="2700" dirty="0" err="1">
                <a:solidFill>
                  <a:schemeClr val="tx1"/>
                </a:solidFill>
              </a:rPr>
              <a:t>mandiri</a:t>
            </a:r>
            <a:r>
              <a:rPr lang="en-US" sz="2700" dirty="0">
                <a:solidFill>
                  <a:schemeClr val="tx1"/>
                </a:solidFill>
              </a:rPr>
              <a:t> yang </a:t>
            </a:r>
            <a:r>
              <a:rPr lang="en-US" sz="2700" dirty="0" err="1">
                <a:solidFill>
                  <a:schemeClr val="tx1"/>
                </a:solidFill>
              </a:rPr>
              <a:t>diberikan</a:t>
            </a:r>
            <a:r>
              <a:rPr lang="en-US" sz="2700" dirty="0">
                <a:solidFill>
                  <a:schemeClr val="tx1"/>
                </a:solidFill>
              </a:rPr>
              <a:t> </a:t>
            </a:r>
            <a:r>
              <a:rPr lang="en-US" sz="2700" dirty="0" err="1">
                <a:solidFill>
                  <a:schemeClr val="tx1"/>
                </a:solidFill>
              </a:rPr>
              <a:t>dan</a:t>
            </a:r>
            <a:r>
              <a:rPr lang="en-US" sz="2700" dirty="0">
                <a:solidFill>
                  <a:schemeClr val="tx1"/>
                </a:solidFill>
              </a:rPr>
              <a:t> </a:t>
            </a:r>
            <a:r>
              <a:rPr lang="en-US" sz="2700" dirty="0" err="1">
                <a:solidFill>
                  <a:schemeClr val="tx1"/>
                </a:solidFill>
              </a:rPr>
              <a:t>berupaya</a:t>
            </a:r>
            <a:r>
              <a:rPr lang="en-US" sz="2700" dirty="0">
                <a:solidFill>
                  <a:schemeClr val="tx1"/>
                </a:solidFill>
              </a:rPr>
              <a:t> </a:t>
            </a:r>
            <a:r>
              <a:rPr lang="en-US" sz="2700" dirty="0" err="1">
                <a:solidFill>
                  <a:schemeClr val="tx1"/>
                </a:solidFill>
              </a:rPr>
              <a:t>secara</a:t>
            </a:r>
            <a:r>
              <a:rPr lang="en-US" sz="2700" dirty="0">
                <a:solidFill>
                  <a:schemeClr val="tx1"/>
                </a:solidFill>
              </a:rPr>
              <a:t> optimal </a:t>
            </a:r>
            <a:r>
              <a:rPr lang="en-US" sz="2700" dirty="0" err="1">
                <a:solidFill>
                  <a:schemeClr val="tx1"/>
                </a:solidFill>
              </a:rPr>
              <a:t>dengan</a:t>
            </a:r>
            <a:r>
              <a:rPr lang="en-US" sz="2700" dirty="0">
                <a:solidFill>
                  <a:schemeClr val="tx1"/>
                </a:solidFill>
              </a:rPr>
              <a:t> </a:t>
            </a:r>
            <a:r>
              <a:rPr lang="en-US" sz="2700" dirty="0" err="1">
                <a:solidFill>
                  <a:schemeClr val="tx1"/>
                </a:solidFill>
              </a:rPr>
              <a:t>mengutamakan</a:t>
            </a:r>
            <a:r>
              <a:rPr lang="en-US" sz="2700" dirty="0">
                <a:solidFill>
                  <a:schemeClr val="tx1"/>
                </a:solidFill>
              </a:rPr>
              <a:t> </a:t>
            </a:r>
            <a:r>
              <a:rPr lang="en-US" sz="2700" dirty="0" err="1">
                <a:solidFill>
                  <a:schemeClr val="tx1"/>
                </a:solidFill>
              </a:rPr>
              <a:t>keselamatan</a:t>
            </a:r>
            <a:r>
              <a:rPr lang="en-US" sz="2700" dirty="0">
                <a:solidFill>
                  <a:schemeClr val="tx1"/>
                </a:solidFill>
              </a:rPr>
              <a:t> </a:t>
            </a:r>
            <a:r>
              <a:rPr lang="en-US" sz="2700" dirty="0" err="1">
                <a:solidFill>
                  <a:schemeClr val="tx1"/>
                </a:solidFill>
              </a:rPr>
              <a:t>ibu</a:t>
            </a:r>
            <a:r>
              <a:rPr lang="en-US" sz="2700" dirty="0">
                <a:solidFill>
                  <a:schemeClr val="tx1"/>
                </a:solidFill>
              </a:rPr>
              <a:t> </a:t>
            </a:r>
            <a:r>
              <a:rPr lang="en-US" sz="2700" dirty="0" err="1">
                <a:solidFill>
                  <a:schemeClr val="tx1"/>
                </a:solidFill>
              </a:rPr>
              <a:t>dan</a:t>
            </a:r>
            <a:r>
              <a:rPr lang="en-US" sz="2700" dirty="0">
                <a:solidFill>
                  <a:schemeClr val="tx1"/>
                </a:solidFill>
              </a:rPr>
              <a:t> </a:t>
            </a:r>
            <a:r>
              <a:rPr lang="en-US" sz="2700" dirty="0" err="1">
                <a:solidFill>
                  <a:schemeClr val="tx1"/>
                </a:solidFill>
              </a:rPr>
              <a:t>bayi</a:t>
            </a:r>
            <a:r>
              <a:rPr lang="en-US" sz="2700" dirty="0">
                <a:solidFill>
                  <a:schemeClr val="tx1"/>
                </a:solidFill>
              </a:rPr>
              <a:t> </a:t>
            </a:r>
            <a:r>
              <a:rPr lang="en-US" sz="2700" dirty="0" err="1">
                <a:solidFill>
                  <a:schemeClr val="tx1"/>
                </a:solidFill>
              </a:rPr>
              <a:t>atau</a:t>
            </a:r>
            <a:r>
              <a:rPr lang="en-US" sz="2700" dirty="0">
                <a:solidFill>
                  <a:schemeClr val="tx1"/>
                </a:solidFill>
              </a:rPr>
              <a:t> </a:t>
            </a:r>
            <a:r>
              <a:rPr lang="en-US" sz="2700" dirty="0" err="1" smtClean="0">
                <a:solidFill>
                  <a:schemeClr val="tx1"/>
                </a:solidFill>
              </a:rPr>
              <a:t>janin</a:t>
            </a:r>
            <a:r>
              <a:rPr lang="id-ID" sz="2700" dirty="0" smtClean="0">
                <a:solidFill>
                  <a:schemeClr val="tx1"/>
                </a:solidFill>
              </a:rPr>
              <a:t/>
            </a:r>
            <a:br>
              <a:rPr lang="id-ID" sz="2700" dirty="0" smtClean="0">
                <a:solidFill>
                  <a:schemeClr val="tx1"/>
                </a:solidFill>
              </a:rPr>
            </a:br>
            <a:r>
              <a:rPr lang="id-ID" sz="2700" dirty="0" smtClean="0">
                <a:solidFill>
                  <a:schemeClr val="tx1"/>
                </a:solidFill>
              </a:rPr>
              <a:t/>
            </a:r>
            <a:br>
              <a:rPr lang="id-ID" sz="2700" dirty="0" smtClean="0">
                <a:solidFill>
                  <a:schemeClr val="tx1"/>
                </a:solidFill>
              </a:rPr>
            </a:br>
            <a:r>
              <a:rPr lang="en-US" sz="2200" dirty="0" smtClean="0">
                <a:solidFill>
                  <a:schemeClr val="tx1"/>
                </a:solidFill>
              </a:rPr>
              <a:t> </a:t>
            </a:r>
            <a:r>
              <a:rPr lang="en-US" sz="2200" dirty="0">
                <a:solidFill>
                  <a:schemeClr val="tx1"/>
                </a:solidFill>
              </a:rPr>
              <a:t/>
            </a:r>
            <a:br>
              <a:rPr lang="en-US" sz="2200" dirty="0">
                <a:solidFill>
                  <a:schemeClr val="tx1"/>
                </a:solidFill>
              </a:rPr>
            </a:br>
            <a:endParaRPr lang="id-ID" sz="2200" dirty="0">
              <a:solidFill>
                <a:schemeClr val="tx1"/>
              </a:solidFill>
            </a:endParaRPr>
          </a:p>
        </p:txBody>
      </p:sp>
      <p:sp>
        <p:nvSpPr>
          <p:cNvPr id="3" name="Text Placeholder 2"/>
          <p:cNvSpPr>
            <a:spLocks noGrp="1"/>
          </p:cNvSpPr>
          <p:nvPr>
            <p:ph type="body" idx="1"/>
          </p:nvPr>
        </p:nvSpPr>
        <p:spPr>
          <a:xfrm>
            <a:off x="899592" y="188640"/>
            <a:ext cx="6885507" cy="576064"/>
          </a:xfrm>
        </p:spPr>
        <p:txBody>
          <a:bodyPr>
            <a:normAutofit lnSpcReduction="10000"/>
          </a:bodyPr>
          <a:lstStyle/>
          <a:p>
            <a:endParaRPr lang="id-ID" sz="3200" dirty="0">
              <a:solidFill>
                <a:schemeClr val="tx1"/>
              </a:solidFill>
            </a:endParaRPr>
          </a:p>
        </p:txBody>
      </p:sp>
    </p:spTree>
    <p:extLst>
      <p:ext uri="{BB962C8B-B14F-4D97-AF65-F5344CB8AC3E}">
        <p14:creationId xmlns:p14="http://schemas.microsoft.com/office/powerpoint/2010/main" val="1386565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id-ID"/>
          </a:p>
        </p:txBody>
      </p:sp>
      <p:sp>
        <p:nvSpPr>
          <p:cNvPr id="2" name="Title 1"/>
          <p:cNvSpPr>
            <a:spLocks noGrp="1"/>
          </p:cNvSpPr>
          <p:nvPr>
            <p:ph type="title"/>
          </p:nvPr>
        </p:nvSpPr>
        <p:spPr>
          <a:xfrm>
            <a:off x="611560" y="764704"/>
            <a:ext cx="7850872" cy="5328592"/>
          </a:xfrm>
        </p:spPr>
        <p:txBody>
          <a:bodyPr>
            <a:normAutofit/>
          </a:bodyPr>
          <a:lstStyle/>
          <a:p>
            <a:pPr algn="l"/>
            <a:r>
              <a:rPr lang="id-ID" sz="2800" dirty="0" smtClean="0"/>
              <a:t>Tanggung Gugat /  Tuntutan Hukum/ Sengketa</a:t>
            </a:r>
            <a:r>
              <a:rPr lang="id-ID" sz="2800" dirty="0" smtClean="0"/>
              <a:t/>
            </a:r>
            <a:br>
              <a:rPr lang="id-ID" sz="2800" dirty="0" smtClean="0"/>
            </a:br>
            <a:r>
              <a:rPr lang="id-ID" sz="2800" dirty="0"/>
              <a:t/>
            </a:r>
            <a:br>
              <a:rPr lang="id-ID" sz="2800" dirty="0"/>
            </a:br>
            <a:r>
              <a:rPr lang="id-ID" sz="2800" dirty="0" smtClean="0"/>
              <a:t/>
            </a:r>
            <a:br>
              <a:rPr lang="id-ID" sz="2800" dirty="0" smtClean="0"/>
            </a:br>
            <a:r>
              <a:rPr lang="en-US" sz="2800" dirty="0" err="1" smtClean="0">
                <a:solidFill>
                  <a:schemeClr val="tx1"/>
                </a:solidFill>
              </a:rPr>
              <a:t>Tuntutan</a:t>
            </a:r>
            <a:r>
              <a:rPr lang="en-US" sz="2800" dirty="0" smtClean="0">
                <a:solidFill>
                  <a:schemeClr val="tx1"/>
                </a:solidFill>
              </a:rPr>
              <a:t> </a:t>
            </a:r>
            <a:r>
              <a:rPr lang="en-US" sz="2800" dirty="0" err="1">
                <a:solidFill>
                  <a:schemeClr val="tx1"/>
                </a:solidFill>
              </a:rPr>
              <a:t>Hukum</a:t>
            </a:r>
            <a:r>
              <a:rPr lang="en-US" sz="2800" dirty="0">
                <a:solidFill>
                  <a:schemeClr val="tx1"/>
                </a:solidFill>
              </a:rPr>
              <a:t> </a:t>
            </a:r>
            <a:r>
              <a:rPr lang="en-US" sz="2800" dirty="0" err="1">
                <a:solidFill>
                  <a:schemeClr val="tx1"/>
                </a:solidFill>
              </a:rPr>
              <a:t>atau</a:t>
            </a:r>
            <a:r>
              <a:rPr lang="en-US" sz="2800" dirty="0">
                <a:solidFill>
                  <a:schemeClr val="tx1"/>
                </a:solidFill>
              </a:rPr>
              <a:t> </a:t>
            </a:r>
            <a:r>
              <a:rPr lang="en-US" sz="2800" dirty="0" err="1">
                <a:solidFill>
                  <a:schemeClr val="tx1"/>
                </a:solidFill>
              </a:rPr>
              <a:t>tanggung</a:t>
            </a:r>
            <a:r>
              <a:rPr lang="en-US" sz="2800" dirty="0">
                <a:solidFill>
                  <a:schemeClr val="tx1"/>
                </a:solidFill>
              </a:rPr>
              <a:t> </a:t>
            </a:r>
            <a:r>
              <a:rPr lang="en-US" sz="2800" dirty="0" err="1">
                <a:solidFill>
                  <a:schemeClr val="tx1"/>
                </a:solidFill>
              </a:rPr>
              <a:t>gugat</a:t>
            </a:r>
            <a:r>
              <a:rPr lang="en-US" sz="2800" dirty="0">
                <a:solidFill>
                  <a:schemeClr val="tx1"/>
                </a:solidFill>
              </a:rPr>
              <a:t> </a:t>
            </a:r>
            <a:r>
              <a:rPr lang="en-US" sz="2800" dirty="0" err="1">
                <a:solidFill>
                  <a:schemeClr val="tx1"/>
                </a:solidFill>
              </a:rPr>
              <a:t>bisa</a:t>
            </a:r>
            <a:r>
              <a:rPr lang="en-US" sz="2800" dirty="0">
                <a:solidFill>
                  <a:schemeClr val="tx1"/>
                </a:solidFill>
              </a:rPr>
              <a:t> </a:t>
            </a:r>
            <a:r>
              <a:rPr lang="en-US" sz="2800" dirty="0" err="1" smtClean="0">
                <a:solidFill>
                  <a:schemeClr val="tx1"/>
                </a:solidFill>
              </a:rPr>
              <a:t>berupa</a:t>
            </a:r>
            <a:r>
              <a:rPr lang="en-US" sz="2800" dirty="0">
                <a:solidFill>
                  <a:schemeClr val="tx1"/>
                </a:solidFill>
              </a:rPr>
              <a:t>:</a:t>
            </a:r>
            <a:br>
              <a:rPr lang="en-US" sz="2800" dirty="0">
                <a:solidFill>
                  <a:schemeClr val="tx1"/>
                </a:solidFill>
              </a:rPr>
            </a:br>
            <a:r>
              <a:rPr lang="id-ID" sz="2800" dirty="0" smtClean="0">
                <a:solidFill>
                  <a:schemeClr val="tx1"/>
                </a:solidFill>
              </a:rPr>
              <a:t>	1. </a:t>
            </a:r>
            <a:r>
              <a:rPr lang="en-US" sz="2800" dirty="0" err="1" smtClean="0">
                <a:solidFill>
                  <a:schemeClr val="tx1"/>
                </a:solidFill>
              </a:rPr>
              <a:t>Tuntutan</a:t>
            </a:r>
            <a:r>
              <a:rPr lang="en-US" sz="2800" dirty="0" smtClean="0">
                <a:solidFill>
                  <a:schemeClr val="tx1"/>
                </a:solidFill>
              </a:rPr>
              <a:t> </a:t>
            </a:r>
            <a:r>
              <a:rPr lang="en-US" sz="2800" dirty="0" err="1">
                <a:solidFill>
                  <a:schemeClr val="tx1"/>
                </a:solidFill>
              </a:rPr>
              <a:t>pidana</a:t>
            </a:r>
            <a:r>
              <a:rPr lang="en-US" sz="2800" dirty="0">
                <a:solidFill>
                  <a:schemeClr val="tx1"/>
                </a:solidFill>
              </a:rPr>
              <a:t> </a:t>
            </a:r>
            <a:r>
              <a:rPr lang="id-ID" sz="2800" dirty="0" smtClean="0">
                <a:solidFill>
                  <a:schemeClr val="tx1"/>
                </a:solidFill>
              </a:rPr>
              <a:t/>
            </a:r>
            <a:br>
              <a:rPr lang="id-ID" sz="2800" dirty="0" smtClean="0">
                <a:solidFill>
                  <a:schemeClr val="tx1"/>
                </a:solidFill>
              </a:rPr>
            </a:br>
            <a:r>
              <a:rPr lang="en-US" sz="2800" dirty="0">
                <a:solidFill>
                  <a:schemeClr val="tx1"/>
                </a:solidFill>
              </a:rPr>
              <a:t/>
            </a:r>
            <a:br>
              <a:rPr lang="en-US" sz="2800" dirty="0">
                <a:solidFill>
                  <a:schemeClr val="tx1"/>
                </a:solidFill>
              </a:rPr>
            </a:br>
            <a:r>
              <a:rPr lang="id-ID" sz="2800" dirty="0" smtClean="0">
                <a:solidFill>
                  <a:schemeClr val="tx1"/>
                </a:solidFill>
              </a:rPr>
              <a:t>	2. </a:t>
            </a:r>
            <a:r>
              <a:rPr lang="en-US" sz="2800" dirty="0" err="1" smtClean="0">
                <a:solidFill>
                  <a:schemeClr val="tx1"/>
                </a:solidFill>
              </a:rPr>
              <a:t>Tuntutan</a:t>
            </a:r>
            <a:r>
              <a:rPr lang="en-US" sz="2800" dirty="0" smtClean="0">
                <a:solidFill>
                  <a:schemeClr val="tx1"/>
                </a:solidFill>
              </a:rPr>
              <a:t> </a:t>
            </a:r>
            <a:r>
              <a:rPr lang="en-US" sz="2800" dirty="0" err="1">
                <a:solidFill>
                  <a:schemeClr val="tx1"/>
                </a:solidFill>
              </a:rPr>
              <a:t>Perdata</a:t>
            </a:r>
            <a:r>
              <a:rPr lang="en-US" sz="2800" dirty="0">
                <a:solidFill>
                  <a:schemeClr val="tx1"/>
                </a:solidFill>
              </a:rPr>
              <a:t> </a:t>
            </a:r>
            <a:r>
              <a:rPr lang="id-ID" sz="2800" dirty="0" smtClean="0">
                <a:solidFill>
                  <a:schemeClr val="tx1"/>
                </a:solidFill>
              </a:rPr>
              <a:t/>
            </a:r>
            <a:br>
              <a:rPr lang="id-ID" sz="2800" dirty="0" smtClean="0">
                <a:solidFill>
                  <a:schemeClr val="tx1"/>
                </a:solidFill>
              </a:rPr>
            </a:br>
            <a:r>
              <a:rPr lang="en-US" sz="2800" dirty="0">
                <a:solidFill>
                  <a:schemeClr val="tx1"/>
                </a:solidFill>
              </a:rPr>
              <a:t/>
            </a:r>
            <a:br>
              <a:rPr lang="en-US" sz="2800" dirty="0">
                <a:solidFill>
                  <a:schemeClr val="tx1"/>
                </a:solidFill>
              </a:rPr>
            </a:br>
            <a:r>
              <a:rPr lang="id-ID" sz="2800" dirty="0" smtClean="0">
                <a:solidFill>
                  <a:schemeClr val="tx1"/>
                </a:solidFill>
              </a:rPr>
              <a:t>	3. </a:t>
            </a:r>
            <a:r>
              <a:rPr lang="en-US" sz="2800" dirty="0" err="1" smtClean="0">
                <a:solidFill>
                  <a:schemeClr val="tx1"/>
                </a:solidFill>
              </a:rPr>
              <a:t>Tuntutan</a:t>
            </a:r>
            <a:r>
              <a:rPr lang="en-US" sz="2800" dirty="0" smtClean="0">
                <a:solidFill>
                  <a:schemeClr val="tx1"/>
                </a:solidFill>
              </a:rPr>
              <a:t> </a:t>
            </a:r>
            <a:r>
              <a:rPr lang="en-US" sz="2800" dirty="0" err="1">
                <a:solidFill>
                  <a:schemeClr val="tx1"/>
                </a:solidFill>
              </a:rPr>
              <a:t>Administrasi</a:t>
            </a:r>
            <a:r>
              <a:rPr lang="en-US" sz="2800" dirty="0">
                <a:solidFill>
                  <a:schemeClr val="tx1"/>
                </a:solidFill>
              </a:rPr>
              <a:t/>
            </a:r>
            <a:br>
              <a:rPr lang="en-US" sz="2800" dirty="0">
                <a:solidFill>
                  <a:schemeClr val="tx1"/>
                </a:solidFill>
              </a:rPr>
            </a:br>
            <a:r>
              <a:rPr lang="id-ID" sz="2800" dirty="0"/>
              <a:t/>
            </a:r>
            <a:br>
              <a:rPr lang="id-ID" sz="2800" dirty="0"/>
            </a:br>
            <a:endParaRPr lang="id-ID" sz="2800" dirty="0"/>
          </a:p>
        </p:txBody>
      </p:sp>
      <p:sp>
        <p:nvSpPr>
          <p:cNvPr id="3" name="Text Placeholder 2"/>
          <p:cNvSpPr>
            <a:spLocks noGrp="1"/>
          </p:cNvSpPr>
          <p:nvPr>
            <p:ph type="body" idx="1"/>
          </p:nvPr>
        </p:nvSpPr>
        <p:spPr>
          <a:xfrm>
            <a:off x="971601" y="692697"/>
            <a:ext cx="6813498" cy="432048"/>
          </a:xfrm>
        </p:spPr>
        <p:txBody>
          <a:bodyPr/>
          <a:lstStyle/>
          <a:p>
            <a:endParaRPr lang="id-ID" dirty="0"/>
          </a:p>
        </p:txBody>
      </p:sp>
    </p:spTree>
    <p:extLst>
      <p:ext uri="{BB962C8B-B14F-4D97-AF65-F5344CB8AC3E}">
        <p14:creationId xmlns:p14="http://schemas.microsoft.com/office/powerpoint/2010/main" val="1490969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95536" y="1052736"/>
            <a:ext cx="8352927" cy="5073427"/>
          </a:xfrm>
        </p:spPr>
        <p:txBody>
          <a:bodyPr/>
          <a:lstStyle/>
          <a:p>
            <a:pPr marL="457200" indent="-457200">
              <a:lnSpc>
                <a:spcPct val="90000"/>
              </a:lnSpc>
              <a:buFont typeface="+mj-lt"/>
              <a:buAutoNum type="arabicPeriod"/>
            </a:pPr>
            <a:r>
              <a:rPr lang="en-US" dirty="0" err="1">
                <a:solidFill>
                  <a:schemeClr val="tx1"/>
                </a:solidFill>
              </a:rPr>
              <a:t>Tuntutan</a:t>
            </a:r>
            <a:r>
              <a:rPr lang="en-US" dirty="0">
                <a:solidFill>
                  <a:schemeClr val="tx1"/>
                </a:solidFill>
              </a:rPr>
              <a:t> </a:t>
            </a:r>
            <a:r>
              <a:rPr lang="en-US" dirty="0" err="1">
                <a:solidFill>
                  <a:schemeClr val="tx1"/>
                </a:solidFill>
              </a:rPr>
              <a:t>Pidana</a:t>
            </a:r>
            <a:r>
              <a:rPr lang="en-US" dirty="0">
                <a:solidFill>
                  <a:schemeClr val="tx1"/>
                </a:solidFill>
              </a:rPr>
              <a:t> </a:t>
            </a:r>
            <a:r>
              <a:rPr lang="en-US" dirty="0" err="1">
                <a:solidFill>
                  <a:schemeClr val="tx1"/>
                </a:solidFill>
              </a:rPr>
              <a:t>terjadi</a:t>
            </a:r>
            <a:r>
              <a:rPr lang="en-US" dirty="0">
                <a:solidFill>
                  <a:schemeClr val="tx1"/>
                </a:solidFill>
              </a:rPr>
              <a:t> </a:t>
            </a:r>
            <a:r>
              <a:rPr lang="en-US" dirty="0" err="1">
                <a:solidFill>
                  <a:schemeClr val="tx1"/>
                </a:solidFill>
              </a:rPr>
              <a:t>karena</a:t>
            </a:r>
            <a:r>
              <a:rPr lang="en-US" dirty="0">
                <a:solidFill>
                  <a:schemeClr val="tx1"/>
                </a:solidFill>
              </a:rPr>
              <a:t> </a:t>
            </a:r>
            <a:r>
              <a:rPr lang="en-US" dirty="0" err="1">
                <a:solidFill>
                  <a:schemeClr val="tx1"/>
                </a:solidFill>
              </a:rPr>
              <a:t>dakwaan</a:t>
            </a:r>
            <a:r>
              <a:rPr lang="en-US" dirty="0">
                <a:solidFill>
                  <a:schemeClr val="tx1"/>
                </a:solidFill>
              </a:rPr>
              <a:t> </a:t>
            </a:r>
            <a:r>
              <a:rPr lang="en-US" dirty="0" err="1">
                <a:solidFill>
                  <a:schemeClr val="tx1"/>
                </a:solidFill>
              </a:rPr>
              <a:t>dilakukan</a:t>
            </a:r>
            <a:r>
              <a:rPr lang="en-US" dirty="0">
                <a:solidFill>
                  <a:schemeClr val="tx1"/>
                </a:solidFill>
              </a:rPr>
              <a:t> </a:t>
            </a:r>
            <a:r>
              <a:rPr lang="en-US" dirty="0" err="1">
                <a:solidFill>
                  <a:schemeClr val="tx1"/>
                </a:solidFill>
              </a:rPr>
              <a:t>kejahatan</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pelanggaran</a:t>
            </a:r>
            <a:r>
              <a:rPr lang="en-US" dirty="0">
                <a:solidFill>
                  <a:schemeClr val="tx1"/>
                </a:solidFill>
              </a:rPr>
              <a:t> </a:t>
            </a:r>
            <a:r>
              <a:rPr lang="en-US" dirty="0" err="1">
                <a:solidFill>
                  <a:schemeClr val="tx1"/>
                </a:solidFill>
              </a:rPr>
              <a:t>seperti</a:t>
            </a:r>
            <a:r>
              <a:rPr lang="en-US" dirty="0">
                <a:solidFill>
                  <a:schemeClr val="tx1"/>
                </a:solidFill>
              </a:rPr>
              <a:t> yang </a:t>
            </a:r>
            <a:r>
              <a:rPr lang="en-US" dirty="0" err="1">
                <a:solidFill>
                  <a:schemeClr val="tx1"/>
                </a:solidFill>
              </a:rPr>
              <a:t>diatur</a:t>
            </a:r>
            <a:r>
              <a:rPr lang="en-US" dirty="0">
                <a:solidFill>
                  <a:schemeClr val="tx1"/>
                </a:solidFill>
              </a:rPr>
              <a:t> </a:t>
            </a:r>
            <a:r>
              <a:rPr lang="en-US" dirty="0" err="1">
                <a:solidFill>
                  <a:schemeClr val="tx1"/>
                </a:solidFill>
              </a:rPr>
              <a:t>dalam</a:t>
            </a:r>
            <a:r>
              <a:rPr lang="en-US" dirty="0">
                <a:solidFill>
                  <a:schemeClr val="tx1"/>
                </a:solidFill>
              </a:rPr>
              <a:t> KUH </a:t>
            </a:r>
            <a:r>
              <a:rPr lang="en-US" dirty="0" err="1">
                <a:solidFill>
                  <a:schemeClr val="tx1"/>
                </a:solidFill>
              </a:rPr>
              <a:t>Pidana</a:t>
            </a:r>
            <a:endParaRPr lang="en-US" dirty="0">
              <a:solidFill>
                <a:schemeClr val="tx1"/>
              </a:solidFill>
            </a:endParaRPr>
          </a:p>
          <a:p>
            <a:pPr marL="609600" indent="-609600">
              <a:lnSpc>
                <a:spcPct val="90000"/>
              </a:lnSpc>
              <a:buFontTx/>
              <a:buAutoNum type="arabicPeriod"/>
            </a:pPr>
            <a:r>
              <a:rPr lang="en-US" dirty="0" err="1">
                <a:solidFill>
                  <a:schemeClr val="tx1"/>
                </a:solidFill>
              </a:rPr>
              <a:t>Tuntutan</a:t>
            </a:r>
            <a:r>
              <a:rPr lang="en-US" dirty="0">
                <a:solidFill>
                  <a:schemeClr val="tx1"/>
                </a:solidFill>
              </a:rPr>
              <a:t> </a:t>
            </a:r>
            <a:r>
              <a:rPr lang="en-US" dirty="0" err="1">
                <a:solidFill>
                  <a:schemeClr val="tx1"/>
                </a:solidFill>
              </a:rPr>
              <a:t>Perdata</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terjadi</a:t>
            </a:r>
            <a:r>
              <a:rPr lang="en-US" dirty="0">
                <a:solidFill>
                  <a:schemeClr val="tx1"/>
                </a:solidFill>
              </a:rPr>
              <a:t> </a:t>
            </a:r>
            <a:r>
              <a:rPr lang="en-US" dirty="0" err="1">
                <a:solidFill>
                  <a:schemeClr val="tx1"/>
                </a:solidFill>
              </a:rPr>
              <a:t>krn</a:t>
            </a:r>
            <a:r>
              <a:rPr lang="en-US" dirty="0">
                <a:solidFill>
                  <a:schemeClr val="tx1"/>
                </a:solidFill>
              </a:rPr>
              <a:t> </a:t>
            </a:r>
            <a:r>
              <a:rPr lang="en-US" dirty="0" err="1">
                <a:solidFill>
                  <a:schemeClr val="tx1"/>
                </a:solidFill>
              </a:rPr>
              <a:t>gugatan</a:t>
            </a:r>
            <a:r>
              <a:rPr lang="en-US" dirty="0">
                <a:solidFill>
                  <a:schemeClr val="tx1"/>
                </a:solidFill>
              </a:rPr>
              <a:t> </a:t>
            </a:r>
            <a:r>
              <a:rPr lang="en-US" dirty="0" err="1">
                <a:solidFill>
                  <a:schemeClr val="tx1"/>
                </a:solidFill>
              </a:rPr>
              <a:t>telah</a:t>
            </a:r>
            <a:r>
              <a:rPr lang="en-US" dirty="0">
                <a:solidFill>
                  <a:schemeClr val="tx1"/>
                </a:solidFill>
              </a:rPr>
              <a:t> </a:t>
            </a:r>
            <a:r>
              <a:rPr lang="en-US" dirty="0" err="1">
                <a:solidFill>
                  <a:schemeClr val="tx1"/>
                </a:solidFill>
              </a:rPr>
              <a:t>dilakukan</a:t>
            </a:r>
            <a:r>
              <a:rPr lang="en-US" dirty="0">
                <a:solidFill>
                  <a:schemeClr val="tx1"/>
                </a:solidFill>
              </a:rPr>
              <a:t> :</a:t>
            </a:r>
          </a:p>
          <a:p>
            <a:pPr marL="0" indent="0">
              <a:lnSpc>
                <a:spcPct val="90000"/>
              </a:lnSpc>
              <a:buNone/>
            </a:pPr>
            <a:r>
              <a:rPr lang="id-ID" dirty="0" smtClean="0">
                <a:solidFill>
                  <a:schemeClr val="tx1"/>
                </a:solidFill>
              </a:rPr>
              <a:t>	</a:t>
            </a:r>
            <a:r>
              <a:rPr lang="en-US" dirty="0" err="1" smtClean="0">
                <a:solidFill>
                  <a:schemeClr val="tx1"/>
                </a:solidFill>
              </a:rPr>
              <a:t>Tindakan</a:t>
            </a:r>
            <a:r>
              <a:rPr lang="en-US" dirty="0" smtClean="0">
                <a:solidFill>
                  <a:schemeClr val="tx1"/>
                </a:solidFill>
              </a:rPr>
              <a:t> </a:t>
            </a:r>
            <a:r>
              <a:rPr lang="en-US" dirty="0" err="1">
                <a:solidFill>
                  <a:schemeClr val="tx1"/>
                </a:solidFill>
              </a:rPr>
              <a:t>melawan</a:t>
            </a:r>
            <a:r>
              <a:rPr lang="en-US" dirty="0">
                <a:solidFill>
                  <a:schemeClr val="tx1"/>
                </a:solidFill>
              </a:rPr>
              <a:t> </a:t>
            </a:r>
            <a:r>
              <a:rPr lang="en-US" dirty="0" err="1">
                <a:solidFill>
                  <a:schemeClr val="tx1"/>
                </a:solidFill>
              </a:rPr>
              <a:t>hukum</a:t>
            </a:r>
            <a:r>
              <a:rPr lang="en-US" dirty="0">
                <a:solidFill>
                  <a:schemeClr val="tx1"/>
                </a:solidFill>
              </a:rPr>
              <a:t> </a:t>
            </a:r>
          </a:p>
          <a:p>
            <a:pPr marL="0" indent="0">
              <a:lnSpc>
                <a:spcPct val="90000"/>
              </a:lnSpc>
              <a:buNone/>
            </a:pPr>
            <a:r>
              <a:rPr lang="id-ID" dirty="0" smtClean="0">
                <a:solidFill>
                  <a:schemeClr val="tx1"/>
                </a:solidFill>
              </a:rPr>
              <a:t>	</a:t>
            </a:r>
            <a:r>
              <a:rPr lang="en-US" dirty="0" err="1" smtClean="0">
                <a:solidFill>
                  <a:schemeClr val="tx1"/>
                </a:solidFill>
              </a:rPr>
              <a:t>Tindakan</a:t>
            </a:r>
            <a:r>
              <a:rPr lang="en-US" dirty="0" smtClean="0">
                <a:solidFill>
                  <a:schemeClr val="tx1"/>
                </a:solidFill>
              </a:rPr>
              <a:t> </a:t>
            </a:r>
            <a:r>
              <a:rPr lang="en-US" dirty="0" err="1">
                <a:solidFill>
                  <a:schemeClr val="tx1"/>
                </a:solidFill>
              </a:rPr>
              <a:t>ingkar</a:t>
            </a:r>
            <a:r>
              <a:rPr lang="en-US" dirty="0">
                <a:solidFill>
                  <a:schemeClr val="tx1"/>
                </a:solidFill>
              </a:rPr>
              <a:t> </a:t>
            </a:r>
            <a:r>
              <a:rPr lang="en-US" dirty="0" err="1">
                <a:solidFill>
                  <a:schemeClr val="tx1"/>
                </a:solidFill>
              </a:rPr>
              <a:t>janji</a:t>
            </a:r>
            <a:endParaRPr lang="en-US" dirty="0">
              <a:solidFill>
                <a:schemeClr val="tx1"/>
              </a:solidFill>
            </a:endParaRPr>
          </a:p>
          <a:p>
            <a:pPr marL="609600" indent="-609600">
              <a:lnSpc>
                <a:spcPct val="90000"/>
              </a:lnSpc>
              <a:buFontTx/>
              <a:buAutoNum type="arabicPeriod" startAt="3"/>
            </a:pPr>
            <a:r>
              <a:rPr lang="en-US" dirty="0" err="1">
                <a:solidFill>
                  <a:schemeClr val="tx1"/>
                </a:solidFill>
              </a:rPr>
              <a:t>Tuntutan</a:t>
            </a:r>
            <a:r>
              <a:rPr lang="en-US" dirty="0">
                <a:solidFill>
                  <a:schemeClr val="tx1"/>
                </a:solidFill>
              </a:rPr>
              <a:t> </a:t>
            </a:r>
            <a:r>
              <a:rPr lang="en-US" dirty="0" err="1">
                <a:solidFill>
                  <a:schemeClr val="tx1"/>
                </a:solidFill>
              </a:rPr>
              <a:t>administratif</a:t>
            </a:r>
            <a:r>
              <a:rPr lang="en-US" dirty="0">
                <a:solidFill>
                  <a:schemeClr val="tx1"/>
                </a:solidFill>
              </a:rPr>
              <a:t> </a:t>
            </a:r>
            <a:r>
              <a:rPr lang="en-US" dirty="0" err="1">
                <a:solidFill>
                  <a:schemeClr val="tx1"/>
                </a:solidFill>
              </a:rPr>
              <a:t>dapat</a:t>
            </a:r>
            <a:r>
              <a:rPr lang="en-US" dirty="0">
                <a:solidFill>
                  <a:schemeClr val="tx1"/>
                </a:solidFill>
              </a:rPr>
              <a:t> </a:t>
            </a:r>
            <a:r>
              <a:rPr lang="en-US" dirty="0" err="1">
                <a:solidFill>
                  <a:schemeClr val="tx1"/>
                </a:solidFill>
              </a:rPr>
              <a:t>terjadi</a:t>
            </a:r>
            <a:r>
              <a:rPr lang="en-US" dirty="0">
                <a:solidFill>
                  <a:schemeClr val="tx1"/>
                </a:solidFill>
              </a:rPr>
              <a:t> :</a:t>
            </a:r>
          </a:p>
          <a:p>
            <a:pPr marL="0" indent="0">
              <a:lnSpc>
                <a:spcPct val="90000"/>
              </a:lnSpc>
              <a:buNone/>
            </a:pPr>
            <a:r>
              <a:rPr lang="id-ID" dirty="0" smtClean="0">
                <a:solidFill>
                  <a:schemeClr val="tx1"/>
                </a:solidFill>
              </a:rPr>
              <a:t>	</a:t>
            </a:r>
            <a:r>
              <a:rPr lang="en-US" dirty="0" err="1" smtClean="0">
                <a:solidFill>
                  <a:schemeClr val="tx1"/>
                </a:solidFill>
              </a:rPr>
              <a:t>Pelanggaran</a:t>
            </a:r>
            <a:r>
              <a:rPr lang="en-US" dirty="0" smtClean="0">
                <a:solidFill>
                  <a:schemeClr val="tx1"/>
                </a:solidFill>
              </a:rPr>
              <a:t> </a:t>
            </a:r>
            <a:r>
              <a:rPr lang="en-US" dirty="0" err="1">
                <a:solidFill>
                  <a:schemeClr val="tx1"/>
                </a:solidFill>
              </a:rPr>
              <a:t>disiplin</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tata</a:t>
            </a:r>
            <a:r>
              <a:rPr lang="en-US" dirty="0">
                <a:solidFill>
                  <a:schemeClr val="tx1"/>
                </a:solidFill>
              </a:rPr>
              <a:t> </a:t>
            </a:r>
            <a:r>
              <a:rPr lang="en-US" dirty="0" err="1">
                <a:solidFill>
                  <a:schemeClr val="tx1"/>
                </a:solidFill>
              </a:rPr>
              <a:t>tertib</a:t>
            </a:r>
            <a:r>
              <a:rPr lang="en-US" dirty="0">
                <a:solidFill>
                  <a:schemeClr val="tx1"/>
                </a:solidFill>
              </a:rPr>
              <a:t> yang </a:t>
            </a:r>
            <a:r>
              <a:rPr lang="en-US" dirty="0" err="1">
                <a:solidFill>
                  <a:schemeClr val="tx1"/>
                </a:solidFill>
              </a:rPr>
              <a:t>tidak</a:t>
            </a:r>
            <a:r>
              <a:rPr lang="en-US" dirty="0">
                <a:solidFill>
                  <a:schemeClr val="tx1"/>
                </a:solidFill>
              </a:rPr>
              <a:t> </a:t>
            </a:r>
            <a:r>
              <a:rPr lang="en-US" dirty="0" err="1">
                <a:solidFill>
                  <a:schemeClr val="tx1"/>
                </a:solidFill>
              </a:rPr>
              <a:t>dapat</a:t>
            </a:r>
            <a:r>
              <a:rPr lang="en-US" dirty="0">
                <a:solidFill>
                  <a:schemeClr val="tx1"/>
                </a:solidFill>
              </a:rPr>
              <a:t> </a:t>
            </a:r>
            <a:r>
              <a:rPr lang="id-ID" dirty="0" smtClean="0">
                <a:solidFill>
                  <a:schemeClr val="tx1"/>
                </a:solidFill>
              </a:rPr>
              <a:t>	</a:t>
            </a:r>
            <a:r>
              <a:rPr lang="en-US" dirty="0" err="1" smtClean="0">
                <a:solidFill>
                  <a:schemeClr val="tx1"/>
                </a:solidFill>
              </a:rPr>
              <a:t>dipidana</a:t>
            </a:r>
            <a:r>
              <a:rPr lang="en-US" dirty="0" smtClean="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dituntut</a:t>
            </a:r>
            <a:r>
              <a:rPr lang="en-US" dirty="0">
                <a:solidFill>
                  <a:schemeClr val="tx1"/>
                </a:solidFill>
              </a:rPr>
              <a:t> </a:t>
            </a:r>
            <a:r>
              <a:rPr lang="en-US" dirty="0" err="1">
                <a:solidFill>
                  <a:schemeClr val="tx1"/>
                </a:solidFill>
              </a:rPr>
              <a:t>perdata</a:t>
            </a:r>
            <a:endParaRPr lang="en-US" dirty="0">
              <a:solidFill>
                <a:schemeClr val="tx1"/>
              </a:solidFill>
            </a:endParaRPr>
          </a:p>
        </p:txBody>
      </p:sp>
      <p:sp>
        <p:nvSpPr>
          <p:cNvPr id="4" name="Footer Placeholder 3"/>
          <p:cNvSpPr>
            <a:spLocks noGrp="1"/>
          </p:cNvSpPr>
          <p:nvPr>
            <p:ph type="ftr" sz="quarter" idx="16"/>
          </p:nvPr>
        </p:nvSpPr>
        <p:spPr/>
        <p:txBody>
          <a:bodyPr/>
          <a:lstStyle/>
          <a:p>
            <a:endParaRPr lang="id-ID"/>
          </a:p>
        </p:txBody>
      </p:sp>
      <p:sp>
        <p:nvSpPr>
          <p:cNvPr id="7" name="Title 6"/>
          <p:cNvSpPr>
            <a:spLocks noGrp="1"/>
          </p:cNvSpPr>
          <p:nvPr>
            <p:ph type="title"/>
          </p:nvPr>
        </p:nvSpPr>
        <p:spPr>
          <a:xfrm>
            <a:off x="457200" y="338328"/>
            <a:ext cx="8229600" cy="138344"/>
          </a:xfrm>
        </p:spPr>
        <p:txBody>
          <a:bodyPr>
            <a:normAutofit fontScale="90000"/>
          </a:bodyPr>
          <a:lstStyle/>
          <a:p>
            <a:pPr algn="l"/>
            <a:endParaRPr lang="id-ID" sz="2800" dirty="0"/>
          </a:p>
        </p:txBody>
      </p:sp>
    </p:spTree>
    <p:extLst>
      <p:ext uri="{BB962C8B-B14F-4D97-AF65-F5344CB8AC3E}">
        <p14:creationId xmlns:p14="http://schemas.microsoft.com/office/powerpoint/2010/main" val="1401277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95536" y="980728"/>
            <a:ext cx="7884865" cy="5145435"/>
          </a:xfrm>
        </p:spPr>
        <p:txBody>
          <a:bodyPr>
            <a:normAutofit fontScale="92500" lnSpcReduction="10000"/>
          </a:bodyPr>
          <a:lstStyle/>
          <a:p>
            <a:pPr marL="0" indent="0">
              <a:buNone/>
            </a:pPr>
            <a:r>
              <a:rPr lang="id-ID" dirty="0"/>
              <a:t>Taylor membuktikan adanya kelalaian memakai tolok ukur adanya 4 D yakni :</a:t>
            </a:r>
          </a:p>
          <a:p>
            <a:pPr marL="0" indent="0">
              <a:buNone/>
            </a:pPr>
            <a:r>
              <a:rPr lang="id-ID" dirty="0"/>
              <a:t>a. Duty (kewajiban)</a:t>
            </a:r>
          </a:p>
          <a:p>
            <a:pPr marL="0" indent="0">
              <a:buNone/>
            </a:pPr>
            <a:r>
              <a:rPr lang="id-ID" dirty="0"/>
              <a:t>Dalam hubungan perjanjian bidan dengan pasien, bidan haruslah bertindak berdasarkan</a:t>
            </a:r>
          </a:p>
          <a:p>
            <a:pPr marL="0" indent="0">
              <a:buNone/>
            </a:pPr>
            <a:r>
              <a:rPr lang="id-ID" dirty="0"/>
              <a:t>1) Adanya indikasi medis</a:t>
            </a:r>
          </a:p>
          <a:p>
            <a:pPr marL="0" indent="0">
              <a:buNone/>
            </a:pPr>
            <a:r>
              <a:rPr lang="id-ID" dirty="0"/>
              <a:t>2) Bertindak secara hati-hati dan teliti</a:t>
            </a:r>
          </a:p>
          <a:p>
            <a:pPr marL="0" indent="0">
              <a:buNone/>
            </a:pPr>
            <a:r>
              <a:rPr lang="id-ID" dirty="0"/>
              <a:t>3) Bekerja sesuai standar profesi</a:t>
            </a:r>
          </a:p>
          <a:p>
            <a:pPr marL="0" indent="0">
              <a:buNone/>
            </a:pPr>
            <a:r>
              <a:rPr lang="id-ID" dirty="0"/>
              <a:t>4) Sudah ada informed consent.</a:t>
            </a:r>
          </a:p>
          <a:p>
            <a:pPr marL="0" indent="0">
              <a:buNone/>
            </a:pPr>
            <a:endParaRPr lang="id-ID" dirty="0" smtClean="0"/>
          </a:p>
          <a:p>
            <a:pPr marL="0" indent="0">
              <a:buNone/>
            </a:pPr>
            <a:r>
              <a:rPr lang="en-US" dirty="0"/>
              <a:t>b. Dereliction of Duty (</a:t>
            </a:r>
            <a:r>
              <a:rPr lang="en-US" dirty="0" err="1"/>
              <a:t>penyimpangan</a:t>
            </a:r>
            <a:r>
              <a:rPr lang="en-US" dirty="0"/>
              <a:t> </a:t>
            </a:r>
            <a:r>
              <a:rPr lang="en-US" dirty="0" err="1"/>
              <a:t>dari</a:t>
            </a:r>
            <a:r>
              <a:rPr lang="en-US" dirty="0"/>
              <a:t> </a:t>
            </a:r>
            <a:r>
              <a:rPr lang="en-US" dirty="0" err="1"/>
              <a:t>kewajiban</a:t>
            </a:r>
            <a:r>
              <a:rPr lang="en-US" dirty="0" smtClean="0"/>
              <a:t>)</a:t>
            </a:r>
            <a:endParaRPr lang="id-ID" dirty="0" smtClean="0"/>
          </a:p>
          <a:p>
            <a:pPr marL="0" indent="0">
              <a:buNone/>
            </a:pPr>
            <a:r>
              <a:rPr lang="id-ID" dirty="0"/>
              <a:t>c. Direct Causation (penyebab langsung</a:t>
            </a:r>
            <a:r>
              <a:rPr lang="id-ID" dirty="0" smtClean="0"/>
              <a:t>)</a:t>
            </a:r>
          </a:p>
          <a:p>
            <a:pPr marL="0" indent="0">
              <a:buNone/>
            </a:pPr>
            <a:r>
              <a:rPr lang="id-ID" dirty="0"/>
              <a:t>d. Damage (kerugian)</a:t>
            </a:r>
          </a:p>
        </p:txBody>
      </p:sp>
      <p:sp>
        <p:nvSpPr>
          <p:cNvPr id="3" name="Footer Placeholder 2"/>
          <p:cNvSpPr>
            <a:spLocks noGrp="1"/>
          </p:cNvSpPr>
          <p:nvPr>
            <p:ph type="ftr" sz="quarter" idx="16"/>
          </p:nvPr>
        </p:nvSpPr>
        <p:spPr/>
        <p:txBody>
          <a:bodyPr/>
          <a:lstStyle/>
          <a:p>
            <a:endParaRPr lang="id-ID"/>
          </a:p>
        </p:txBody>
      </p:sp>
      <p:sp>
        <p:nvSpPr>
          <p:cNvPr id="5" name="Title 4"/>
          <p:cNvSpPr>
            <a:spLocks noGrp="1"/>
          </p:cNvSpPr>
          <p:nvPr>
            <p:ph type="title"/>
          </p:nvPr>
        </p:nvSpPr>
        <p:spPr>
          <a:xfrm>
            <a:off x="251520" y="260648"/>
            <a:ext cx="8229600" cy="498384"/>
          </a:xfrm>
        </p:spPr>
        <p:txBody>
          <a:bodyPr>
            <a:normAutofit fontScale="90000"/>
          </a:bodyPr>
          <a:lstStyle/>
          <a:p>
            <a:pPr algn="ctr"/>
            <a:r>
              <a:rPr lang="id-ID" dirty="0" smtClean="0"/>
              <a:t>DELIK TUNTUTAN </a:t>
            </a:r>
            <a:endParaRPr lang="id-ID" dirty="0"/>
          </a:p>
        </p:txBody>
      </p:sp>
    </p:spTree>
    <p:extLst>
      <p:ext uri="{BB962C8B-B14F-4D97-AF65-F5344CB8AC3E}">
        <p14:creationId xmlns:p14="http://schemas.microsoft.com/office/powerpoint/2010/main" val="4089995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476672"/>
            <a:ext cx="8050343" cy="4984109"/>
          </a:xfrm>
        </p:spPr>
      </p:pic>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67544" y="5229200"/>
            <a:ext cx="8219256" cy="1296144"/>
          </a:xfrm>
        </p:spPr>
        <p:txBody>
          <a:bodyPr>
            <a:normAutofit fontScale="90000"/>
          </a:bodyPr>
          <a:lstStyle/>
          <a:p>
            <a:r>
              <a:rPr lang="id-ID" b="1" dirty="0" smtClean="0">
                <a:solidFill>
                  <a:srgbClr val="C00000"/>
                </a:solidFill>
              </a:rPr>
              <a:t>ASPEK ETIK DAN HUKUM PRAKTIK </a:t>
            </a:r>
            <a:br>
              <a:rPr lang="id-ID" b="1" dirty="0" smtClean="0">
                <a:solidFill>
                  <a:srgbClr val="C00000"/>
                </a:solidFill>
              </a:rPr>
            </a:br>
            <a:r>
              <a:rPr lang="id-ID" b="1" dirty="0" smtClean="0">
                <a:solidFill>
                  <a:srgbClr val="C00000"/>
                </a:solidFill>
              </a:rPr>
              <a:t>BIDAN DI PELAYANAN KESEHATAN PRIMER</a:t>
            </a:r>
            <a:endParaRPr lang="id-ID" b="1" dirty="0">
              <a:solidFill>
                <a:srgbClr val="C00000"/>
              </a:solidFill>
            </a:endParaRPr>
          </a:p>
        </p:txBody>
      </p:sp>
    </p:spTree>
    <p:extLst>
      <p:ext uri="{BB962C8B-B14F-4D97-AF65-F5344CB8AC3E}">
        <p14:creationId xmlns:p14="http://schemas.microsoft.com/office/powerpoint/2010/main" val="2851008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668072" cy="5027389"/>
          </a:xfrm>
        </p:spPr>
        <p:txBody>
          <a:bodyPr>
            <a:noAutofit/>
          </a:bodyPr>
          <a:lstStyle/>
          <a:p>
            <a:pPr marL="0" indent="0">
              <a:buNone/>
            </a:pPr>
            <a:r>
              <a:rPr lang="id-ID" sz="2800" dirty="0"/>
              <a:t>cara pembuktian yang mudah bagi pasien, yakni dengan mengajukan fakta-fakta yang diderita olehnya sebagai hasil layanan (doktrin res ipsa loquitur).</a:t>
            </a:r>
          </a:p>
          <a:p>
            <a:pPr marL="0" indent="0">
              <a:buNone/>
            </a:pPr>
            <a:r>
              <a:rPr lang="id-ID" sz="2800" dirty="0"/>
              <a:t>Doktrin res ipsa loquitur dapat diterapkan apabila fakta-fakta yang ada memenuhi kriteria:</a:t>
            </a:r>
          </a:p>
          <a:p>
            <a:pPr marL="0" indent="0">
              <a:buNone/>
            </a:pPr>
            <a:r>
              <a:rPr lang="id-ID" sz="2800" dirty="0"/>
              <a:t>a. Fakta tidak mungkin ada/terjadi apabila bidan tidak lalai</a:t>
            </a:r>
          </a:p>
          <a:p>
            <a:pPr marL="0" indent="0">
              <a:buNone/>
            </a:pPr>
            <a:r>
              <a:rPr lang="id-ID" sz="2800" dirty="0"/>
              <a:t>b. Fakta itu terjadi memang berada dalam tanggung jawab bidan</a:t>
            </a:r>
          </a:p>
          <a:p>
            <a:pPr marL="0" indent="0">
              <a:buNone/>
            </a:pPr>
            <a:r>
              <a:rPr lang="id-ID" sz="2800" dirty="0"/>
              <a:t>c. Fakta itu terjadi tanpa ada kontribusi dari pasien dengan perkataan lain tidak ada contributory negligence.</a:t>
            </a:r>
          </a:p>
          <a:p>
            <a:pPr marL="0" indent="0">
              <a:buNone/>
            </a:pPr>
            <a:endParaRPr lang="id-ID" sz="28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a:xfrm>
            <a:off x="323528" y="260648"/>
            <a:ext cx="8686800" cy="838200"/>
          </a:xfrm>
        </p:spPr>
        <p:txBody>
          <a:bodyPr/>
          <a:lstStyle/>
          <a:p>
            <a:pPr algn="ctr"/>
            <a:r>
              <a:rPr lang="id-ID" dirty="0" smtClean="0"/>
              <a:t>DELIK ADUAN </a:t>
            </a:r>
            <a:endParaRPr lang="id-ID" dirty="0"/>
          </a:p>
        </p:txBody>
      </p:sp>
    </p:spTree>
    <p:extLst>
      <p:ext uri="{BB962C8B-B14F-4D97-AF65-F5344CB8AC3E}">
        <p14:creationId xmlns:p14="http://schemas.microsoft.com/office/powerpoint/2010/main" val="1962116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208912" cy="5616624"/>
          </a:xfrm>
        </p:spPr>
        <p:txBody>
          <a:bodyPr>
            <a:normAutofit fontScale="77500" lnSpcReduction="20000"/>
          </a:bodyPr>
          <a:lstStyle/>
          <a:p>
            <a:pPr marL="0" indent="0">
              <a:buNone/>
            </a:pPr>
            <a:r>
              <a:rPr lang="id-ID" b="1" dirty="0">
                <a:latin typeface="Arial" pitchFamily="34" charset="0"/>
                <a:cs typeface="Arial" pitchFamily="34" charset="0"/>
              </a:rPr>
              <a:t>Malpraktek </a:t>
            </a:r>
            <a:r>
              <a:rPr lang="id-ID" b="1" dirty="0" smtClean="0">
                <a:latin typeface="Arial" pitchFamily="34" charset="0"/>
                <a:cs typeface="Arial" pitchFamily="34" charset="0"/>
              </a:rPr>
              <a:t>tidak </a:t>
            </a:r>
            <a:r>
              <a:rPr lang="id-ID" b="1" dirty="0">
                <a:latin typeface="Arial" pitchFamily="34" charset="0"/>
                <a:cs typeface="Arial" pitchFamily="34" charset="0"/>
              </a:rPr>
              <a:t>selalu berkonotasi yuridis. </a:t>
            </a:r>
            <a:endParaRPr lang="id-ID" b="1" dirty="0" smtClean="0">
              <a:latin typeface="Arial" pitchFamily="34" charset="0"/>
              <a:cs typeface="Arial" pitchFamily="34" charset="0"/>
            </a:endParaRPr>
          </a:p>
          <a:p>
            <a:pPr marL="0" indent="0">
              <a:buNone/>
            </a:pPr>
            <a:r>
              <a:rPr lang="id-ID" b="1" dirty="0" smtClean="0">
                <a:latin typeface="Arial" pitchFamily="34" charset="0"/>
                <a:cs typeface="Arial" pitchFamily="34" charset="0"/>
              </a:rPr>
              <a:t>Secara </a:t>
            </a:r>
            <a:r>
              <a:rPr lang="id-ID" b="1" dirty="0">
                <a:latin typeface="Arial" pitchFamily="34" charset="0"/>
                <a:cs typeface="Arial" pitchFamily="34" charset="0"/>
              </a:rPr>
              <a:t>harfiah “mal” =</a:t>
            </a:r>
            <a:r>
              <a:rPr lang="id-ID" b="1" dirty="0" smtClean="0">
                <a:latin typeface="Arial" pitchFamily="34" charset="0"/>
                <a:cs typeface="Arial" pitchFamily="34" charset="0"/>
              </a:rPr>
              <a:t>“salah</a:t>
            </a:r>
            <a:r>
              <a:rPr lang="id-ID" b="1" dirty="0">
                <a:latin typeface="Arial" pitchFamily="34" charset="0"/>
                <a:cs typeface="Arial" pitchFamily="34" charset="0"/>
              </a:rPr>
              <a:t>” </a:t>
            </a:r>
            <a:r>
              <a:rPr lang="id-ID" b="1" dirty="0" smtClean="0">
                <a:latin typeface="Arial" pitchFamily="34" charset="0"/>
                <a:cs typeface="Arial" pitchFamily="34" charset="0"/>
              </a:rPr>
              <a:t> </a:t>
            </a:r>
            <a:r>
              <a:rPr lang="id-ID" b="1" dirty="0">
                <a:latin typeface="Arial" pitchFamily="34" charset="0"/>
                <a:cs typeface="Arial" pitchFamily="34" charset="0"/>
              </a:rPr>
              <a:t>“praktek” =</a:t>
            </a:r>
            <a:r>
              <a:rPr lang="id-ID" b="1" dirty="0" smtClean="0">
                <a:latin typeface="Arial" pitchFamily="34" charset="0"/>
                <a:cs typeface="Arial" pitchFamily="34" charset="0"/>
              </a:rPr>
              <a:t> </a:t>
            </a:r>
            <a:r>
              <a:rPr lang="id-ID" b="1" dirty="0">
                <a:latin typeface="Arial" pitchFamily="34" charset="0"/>
                <a:cs typeface="Arial" pitchFamily="34" charset="0"/>
              </a:rPr>
              <a:t>“pelaksanaan” atau “tindakan”, sehingga malpraktek berarti “pelaksanaan atau tindakan yang salah”. </a:t>
            </a:r>
            <a:endParaRPr lang="id-ID" b="1" dirty="0" smtClean="0">
              <a:latin typeface="Arial" pitchFamily="34" charset="0"/>
              <a:cs typeface="Arial" pitchFamily="34" charset="0"/>
            </a:endParaRPr>
          </a:p>
          <a:p>
            <a:pPr marL="0" indent="0">
              <a:buNone/>
            </a:pPr>
            <a:endParaRPr lang="id-ID" b="1" dirty="0" smtClean="0">
              <a:latin typeface="Arial" pitchFamily="34" charset="0"/>
              <a:cs typeface="Arial" pitchFamily="34" charset="0"/>
            </a:endParaRPr>
          </a:p>
          <a:p>
            <a:pPr marL="0" indent="0" algn="just">
              <a:buNone/>
            </a:pPr>
            <a:r>
              <a:rPr lang="id-ID" b="1" dirty="0">
                <a:latin typeface="Arial" pitchFamily="34" charset="0"/>
                <a:cs typeface="Arial" pitchFamily="34" charset="0"/>
              </a:rPr>
              <a:t>difinisi malpraktek profesi kesehatan adalah “kelalaian dari seseorang dokter atau tenaga keperawatan (perawat dan bidan) untuk mempergunakan tingkat kepandaian dan ilmu pengetahuan dalam mengobati dan merawat pasien, yang lazim dipergunakan terhadap pasien atau orang yang terluka menurut ukuran dilingkungan yang sama” (Valentin v. La Society de Bienfaisance Mutuelle de Los Angelos, California, 1956).</a:t>
            </a:r>
            <a:endParaRPr lang="id-ID" b="1" dirty="0" smtClean="0">
              <a:latin typeface="Arial" pitchFamily="34" charset="0"/>
              <a:cs typeface="Arial" pitchFamily="34" charset="0"/>
            </a:endParaRPr>
          </a:p>
          <a:p>
            <a:pPr marL="0" indent="0">
              <a:buNone/>
            </a:pPr>
            <a:endParaRPr lang="id-ID" b="1" dirty="0">
              <a:latin typeface="Arial" pitchFamily="34" charset="0"/>
              <a:cs typeface="Arial" pitchFamily="34" charset="0"/>
            </a:endParaRPr>
          </a:p>
          <a:p>
            <a:pPr marL="0" indent="0">
              <a:buNone/>
            </a:pPr>
            <a:endParaRPr lang="id-ID" b="1" dirty="0" smtClean="0">
              <a:latin typeface="Arial" pitchFamily="34" charset="0"/>
              <a:cs typeface="Arial" pitchFamily="34" charset="0"/>
            </a:endParaRPr>
          </a:p>
          <a:p>
            <a:pPr marL="0" indent="0">
              <a:buNone/>
            </a:pPr>
            <a:r>
              <a:rPr lang="id-ID" b="1" dirty="0" smtClean="0">
                <a:latin typeface="Arial" pitchFamily="34" charset="0"/>
                <a:cs typeface="Arial" pitchFamily="34" charset="0"/>
              </a:rPr>
              <a:t>Malpraktek atau </a:t>
            </a:r>
            <a:r>
              <a:rPr lang="id-ID" b="1" dirty="0">
                <a:latin typeface="Arial" pitchFamily="34" charset="0"/>
                <a:cs typeface="Arial" pitchFamily="34" charset="0"/>
              </a:rPr>
              <a:t>yuridical malpractice dibagi dalam 3 kategori sesuai bidang hukum </a:t>
            </a:r>
            <a:r>
              <a:rPr lang="id-ID" b="1" dirty="0" smtClean="0">
                <a:latin typeface="Arial" pitchFamily="34" charset="0"/>
                <a:cs typeface="Arial" pitchFamily="34" charset="0"/>
              </a:rPr>
              <a:t>yang dilanggar</a:t>
            </a:r>
          </a:p>
          <a:p>
            <a:pPr marL="0" indent="0">
              <a:buNone/>
            </a:pPr>
            <a:r>
              <a:rPr lang="id-ID" b="1" dirty="0" smtClean="0">
                <a:latin typeface="Arial" pitchFamily="34" charset="0"/>
                <a:cs typeface="Arial" pitchFamily="34" charset="0"/>
              </a:rPr>
              <a:t>Criminal </a:t>
            </a:r>
            <a:r>
              <a:rPr lang="id-ID" b="1" dirty="0">
                <a:latin typeface="Arial" pitchFamily="34" charset="0"/>
                <a:cs typeface="Arial" pitchFamily="34" charset="0"/>
              </a:rPr>
              <a:t>malpractice,Civil malpractice dan Administrative </a:t>
            </a:r>
            <a:r>
              <a:rPr lang="id-ID" b="1" dirty="0" smtClean="0">
                <a:latin typeface="Arial" pitchFamily="34" charset="0"/>
                <a:cs typeface="Arial" pitchFamily="34" charset="0"/>
              </a:rPr>
              <a:t>malpractice.</a:t>
            </a:r>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282360"/>
          </a:xfrm>
        </p:spPr>
        <p:txBody>
          <a:bodyPr>
            <a:normAutofit fontScale="90000"/>
          </a:bodyPr>
          <a:lstStyle/>
          <a:p>
            <a:pPr algn="ctr"/>
            <a:r>
              <a:rPr lang="id-ID" dirty="0" smtClean="0"/>
              <a:t>MAL PRAKTEK BIDAN</a:t>
            </a:r>
            <a:endParaRPr lang="id-ID" dirty="0"/>
          </a:p>
        </p:txBody>
      </p:sp>
    </p:spTree>
    <p:extLst>
      <p:ext uri="{BB962C8B-B14F-4D97-AF65-F5344CB8AC3E}">
        <p14:creationId xmlns:p14="http://schemas.microsoft.com/office/powerpoint/2010/main" val="860381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0"/>
            <a:ext cx="8740080" cy="4451325"/>
          </a:xfrm>
        </p:spPr>
        <p:txBody>
          <a:bodyPr>
            <a:normAutofit lnSpcReduction="10000"/>
          </a:bodyPr>
          <a:lstStyle/>
          <a:p>
            <a:pPr marL="0" indent="0">
              <a:buNone/>
            </a:pPr>
            <a:r>
              <a:rPr lang="id-ID" sz="2800" dirty="0"/>
              <a:t>Malpraktek atau yuridical malpractice dibagi dalam 3 kategori sesuai bidang hukum yang dilanggar</a:t>
            </a:r>
          </a:p>
          <a:p>
            <a:pPr marL="0" indent="0">
              <a:buNone/>
            </a:pPr>
            <a:r>
              <a:rPr lang="id-ID" sz="2800" dirty="0" smtClean="0"/>
              <a:t>	Criminal </a:t>
            </a:r>
            <a:r>
              <a:rPr lang="id-ID" sz="2800" dirty="0"/>
              <a:t>malpractice</a:t>
            </a:r>
            <a:r>
              <a:rPr lang="id-ID" sz="2800" dirty="0" smtClean="0"/>
              <a:t>,</a:t>
            </a:r>
          </a:p>
          <a:p>
            <a:pPr marL="0" indent="0">
              <a:buNone/>
            </a:pPr>
            <a:endParaRPr lang="id-ID" sz="2800" dirty="0" smtClean="0"/>
          </a:p>
          <a:p>
            <a:pPr marL="0" indent="0">
              <a:buNone/>
            </a:pPr>
            <a:endParaRPr lang="id-ID" sz="2800" dirty="0" smtClean="0"/>
          </a:p>
          <a:p>
            <a:pPr marL="0" indent="0">
              <a:buNone/>
            </a:pPr>
            <a:r>
              <a:rPr lang="id-ID" sz="2800" dirty="0" smtClean="0"/>
              <a:t>	Civil </a:t>
            </a:r>
            <a:r>
              <a:rPr lang="id-ID" sz="2800" dirty="0"/>
              <a:t>malpractice </a:t>
            </a:r>
            <a:endParaRPr lang="id-ID" sz="2800" dirty="0" smtClean="0"/>
          </a:p>
          <a:p>
            <a:pPr marL="0" indent="0">
              <a:buNone/>
            </a:pPr>
            <a:endParaRPr lang="id-ID" sz="2800" dirty="0"/>
          </a:p>
          <a:p>
            <a:pPr marL="0" indent="0">
              <a:buNone/>
            </a:pPr>
            <a:endParaRPr lang="id-ID" sz="2800" dirty="0" smtClean="0"/>
          </a:p>
          <a:p>
            <a:pPr marL="0" indent="0">
              <a:buNone/>
            </a:pPr>
            <a:r>
              <a:rPr lang="id-ID" sz="2800" dirty="0" smtClean="0"/>
              <a:t> 	Administrative </a:t>
            </a:r>
            <a:r>
              <a:rPr lang="id-ID" sz="2800" dirty="0" smtClean="0"/>
              <a:t> malpractice</a:t>
            </a:r>
            <a:r>
              <a:rPr lang="id-ID" sz="2800" dirty="0"/>
              <a:t>.</a:t>
            </a:r>
          </a:p>
          <a:p>
            <a:pPr marL="0" indent="0">
              <a:buNone/>
            </a:pPr>
            <a:endParaRPr lang="id-ID" sz="28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a:xfrm>
            <a:off x="323528" y="-27108"/>
            <a:ext cx="8686800" cy="838200"/>
          </a:xfrm>
        </p:spPr>
        <p:txBody>
          <a:bodyPr/>
          <a:lstStyle/>
          <a:p>
            <a:endParaRPr lang="id-ID" dirty="0"/>
          </a:p>
        </p:txBody>
      </p:sp>
    </p:spTree>
    <p:extLst>
      <p:ext uri="{BB962C8B-B14F-4D97-AF65-F5344CB8AC3E}">
        <p14:creationId xmlns:p14="http://schemas.microsoft.com/office/powerpoint/2010/main" val="39780853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668072" cy="5171405"/>
          </a:xfrm>
        </p:spPr>
        <p:txBody>
          <a:bodyPr>
            <a:normAutofit lnSpcReduction="10000"/>
          </a:bodyPr>
          <a:lstStyle/>
          <a:p>
            <a:pPr marL="0" indent="0">
              <a:buNone/>
            </a:pPr>
            <a:endParaRPr lang="id-ID" sz="2400" dirty="0"/>
          </a:p>
          <a:p>
            <a:pPr marL="0" indent="0">
              <a:buNone/>
            </a:pPr>
            <a:r>
              <a:rPr lang="id-ID" sz="2800" b="1" dirty="0"/>
              <a:t>1. Criminal malpractice</a:t>
            </a:r>
          </a:p>
          <a:p>
            <a:pPr marL="0" indent="0">
              <a:buNone/>
            </a:pPr>
            <a:r>
              <a:rPr lang="id-ID" sz="2800" b="1" dirty="0"/>
              <a:t>Perbuatan seseorang dapat dimasukkan dalam kategori criminal malpractice manakala perbuatan tersebut memenuhi rumusan delik pidana yakni :</a:t>
            </a:r>
          </a:p>
          <a:p>
            <a:pPr marL="0" indent="0">
              <a:buNone/>
            </a:pPr>
            <a:r>
              <a:rPr lang="id-ID" sz="2800" b="1" dirty="0"/>
              <a:t>a. Perbuatan tersebut (positive act maupun negative act) merupakan </a:t>
            </a:r>
            <a:r>
              <a:rPr lang="id-ID" sz="2800" b="1" u="sng" dirty="0"/>
              <a:t>perbuatan tercela</a:t>
            </a:r>
            <a:r>
              <a:rPr lang="id-ID" sz="2800" b="1" dirty="0"/>
              <a:t>.</a:t>
            </a:r>
          </a:p>
          <a:p>
            <a:pPr marL="0" indent="0">
              <a:buNone/>
            </a:pPr>
            <a:r>
              <a:rPr lang="id-ID" sz="2800" b="1" dirty="0"/>
              <a:t>b. Dilakukan dengan sikap batin yang salah (mens rea) yang berupa kesengajaan (intensional), kecerobohan (reklessness) atau kealpaan (negligence)</a:t>
            </a:r>
          </a:p>
          <a:p>
            <a:pPr marL="0" indent="0">
              <a:buNone/>
            </a:pPr>
            <a:endParaRPr lang="id-ID" sz="24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31270826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620688"/>
            <a:ext cx="7408333" cy="5688632"/>
          </a:xfrm>
        </p:spPr>
        <p:txBody>
          <a:bodyPr>
            <a:normAutofit/>
          </a:bodyPr>
          <a:lstStyle/>
          <a:p>
            <a:pPr marL="0" indent="0">
              <a:buNone/>
            </a:pPr>
            <a:r>
              <a:rPr lang="id-ID" sz="2600" dirty="0"/>
              <a:t>Criminal malpractice yang bersifat sengaja (intensional:</a:t>
            </a:r>
          </a:p>
          <a:p>
            <a:pPr marL="0" indent="0">
              <a:buNone/>
            </a:pPr>
            <a:r>
              <a:rPr lang="id-ID" sz="2600" dirty="0"/>
              <a:t>1. Pasal 322 KUHP, tentang Pelanggaran Wajib Simpan Rahasia Kebidanan, yang berbunyi:</a:t>
            </a:r>
          </a:p>
          <a:p>
            <a:pPr marL="0" indent="0">
              <a:buNone/>
            </a:pPr>
            <a:r>
              <a:rPr lang="id-ID" sz="2600" dirty="0"/>
              <a:t>Ayat (1) Barangsiapa dengan sengaja membuka rahasia yang wajib disimpannya karena jabatan atau pencahariannya, baik yang sekarang, maupun yang dahuluj diancam dengan pidana penjara paling lama sembi Ian bulan atau denda paling banyak enam </a:t>
            </a:r>
            <a:r>
              <a:rPr lang="id-ID" sz="2600" dirty="0" smtClean="0"/>
              <a:t>ratus rupiah</a:t>
            </a:r>
            <a:r>
              <a:rPr lang="id-ID" sz="2600" dirty="0"/>
              <a:t>.</a:t>
            </a:r>
          </a:p>
          <a:p>
            <a:pPr marL="0" indent="0">
              <a:buNone/>
            </a:pPr>
            <a:endParaRPr lang="id-ID"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138344"/>
          </a:xfrm>
        </p:spPr>
        <p:txBody>
          <a:bodyPr>
            <a:normAutofit fontScale="90000"/>
          </a:bodyPr>
          <a:lstStyle/>
          <a:p>
            <a:endParaRPr lang="id-ID" dirty="0"/>
          </a:p>
        </p:txBody>
      </p:sp>
    </p:spTree>
    <p:extLst>
      <p:ext uri="{BB962C8B-B14F-4D97-AF65-F5344CB8AC3E}">
        <p14:creationId xmlns:p14="http://schemas.microsoft.com/office/powerpoint/2010/main" val="1845588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548680"/>
            <a:ext cx="8208911" cy="5577483"/>
          </a:xfrm>
        </p:spPr>
        <p:txBody>
          <a:bodyPr>
            <a:noAutofit/>
          </a:bodyPr>
          <a:lstStyle/>
          <a:p>
            <a:pPr marL="0" indent="0">
              <a:buNone/>
            </a:pPr>
            <a:r>
              <a:rPr lang="id-ID" sz="2400" b="1" dirty="0" smtClean="0"/>
              <a:t>Pasal </a:t>
            </a:r>
            <a:r>
              <a:rPr lang="id-ID" sz="2400" b="1" dirty="0"/>
              <a:t>346 sampai dengan pasal 349 KUHP, tentang </a:t>
            </a:r>
            <a:r>
              <a:rPr lang="id-ID" sz="2400" b="1" dirty="0" smtClean="0"/>
              <a:t>Abortus Provokatus</a:t>
            </a:r>
            <a:r>
              <a:rPr lang="id-ID" sz="2400" b="1" dirty="0"/>
              <a:t>. </a:t>
            </a:r>
            <a:endParaRPr lang="id-ID" sz="2400" b="1" dirty="0" smtClean="0"/>
          </a:p>
          <a:p>
            <a:pPr marL="0" indent="0">
              <a:buNone/>
            </a:pPr>
            <a:r>
              <a:rPr lang="id-ID" sz="2400" b="1" dirty="0" smtClean="0">
                <a:solidFill>
                  <a:srgbClr val="FF0000"/>
                </a:solidFill>
              </a:rPr>
              <a:t>Pasal </a:t>
            </a:r>
            <a:r>
              <a:rPr lang="id-ID" sz="2400" b="1" dirty="0">
                <a:solidFill>
                  <a:srgbClr val="FF0000"/>
                </a:solidFill>
              </a:rPr>
              <a:t>346 KUHP</a:t>
            </a:r>
            <a:r>
              <a:rPr lang="id-ID" sz="2400" dirty="0">
                <a:solidFill>
                  <a:srgbClr val="FF0000"/>
                </a:solidFill>
              </a:rPr>
              <a:t> </a:t>
            </a:r>
          </a:p>
          <a:p>
            <a:pPr marL="0" indent="0">
              <a:buNone/>
            </a:pPr>
            <a:r>
              <a:rPr lang="id-ID" sz="2400" b="1" dirty="0" smtClean="0"/>
              <a:t>Seorang </a:t>
            </a:r>
            <a:r>
              <a:rPr lang="id-ID" sz="2400" b="1" dirty="0"/>
              <a:t>wanita yang sengaja menggugurkan atau mematikan kandungannya atau menyuruh orang lain untuk itu, diancam dengan pidana penjara paling lama empat tahun</a:t>
            </a:r>
            <a:r>
              <a:rPr lang="id-ID" sz="2400" b="1" dirty="0" smtClean="0"/>
              <a:t>.</a:t>
            </a:r>
            <a:endParaRPr lang="id-ID" sz="2400" b="1" dirty="0"/>
          </a:p>
          <a:p>
            <a:pPr marL="0" indent="0">
              <a:buNone/>
            </a:pPr>
            <a:r>
              <a:rPr lang="id-ID" sz="2400" b="1" dirty="0" smtClean="0">
                <a:solidFill>
                  <a:srgbClr val="FF0000"/>
                </a:solidFill>
              </a:rPr>
              <a:t>Pasal </a:t>
            </a:r>
            <a:r>
              <a:rPr lang="id-ID" sz="2400" b="1" dirty="0">
                <a:solidFill>
                  <a:srgbClr val="FF0000"/>
                </a:solidFill>
              </a:rPr>
              <a:t>348 KUHP </a:t>
            </a:r>
            <a:r>
              <a:rPr lang="id-ID" sz="2400" b="1" dirty="0"/>
              <a:t>menyatakan:</a:t>
            </a:r>
          </a:p>
          <a:p>
            <a:pPr marL="0" indent="0">
              <a:buNone/>
            </a:pPr>
            <a:r>
              <a:rPr lang="id-ID" sz="2400" b="1" dirty="0"/>
              <a:t>Ayat (1) Barangsiapa dengan sengaja menggugurkan atau </a:t>
            </a:r>
            <a:r>
              <a:rPr lang="id-ID" sz="2400" b="1" dirty="0" smtClean="0"/>
              <a:t>mematikan </a:t>
            </a:r>
            <a:r>
              <a:rPr lang="id-ID" sz="2400" b="1" dirty="0"/>
              <a:t>kandungan seorang wanita dengan persetujuannya, diancam dengan pidana penjara paling lama lima tahun enam bulan</a:t>
            </a:r>
          </a:p>
          <a:p>
            <a:pPr marL="0" indent="0">
              <a:buNone/>
            </a:pPr>
            <a:r>
              <a:rPr lang="id-ID" sz="2400" b="1" dirty="0"/>
              <a:t>Ayat (2) Jika perbuatan itu mengakibatkan matinya wanita ter¬sebut, dikenakan pidana penjara paling lama tujuh tahun</a:t>
            </a:r>
            <a:r>
              <a:rPr lang="id-ID" sz="2400" b="1" dirty="0" smtClean="0"/>
              <a:t>.</a:t>
            </a:r>
          </a:p>
          <a:p>
            <a:pPr marL="0" indent="0">
              <a:buNone/>
            </a:pPr>
            <a:endParaRPr lang="id-ID" sz="2400"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138344"/>
          </a:xfrm>
        </p:spPr>
        <p:txBody>
          <a:bodyPr>
            <a:normAutofit fontScale="90000"/>
          </a:bodyPr>
          <a:lstStyle/>
          <a:p>
            <a:endParaRPr lang="id-ID" dirty="0"/>
          </a:p>
        </p:txBody>
      </p:sp>
    </p:spTree>
    <p:extLst>
      <p:ext uri="{BB962C8B-B14F-4D97-AF65-F5344CB8AC3E}">
        <p14:creationId xmlns:p14="http://schemas.microsoft.com/office/powerpoint/2010/main" val="37230380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24744"/>
            <a:ext cx="8740080" cy="4955381"/>
          </a:xfrm>
        </p:spPr>
        <p:txBody>
          <a:bodyPr>
            <a:normAutofit/>
          </a:bodyPr>
          <a:lstStyle/>
          <a:p>
            <a:pPr marL="0" indent="0">
              <a:buNone/>
            </a:pPr>
            <a:r>
              <a:rPr lang="id-ID" sz="2800" dirty="0"/>
              <a:t>Pasal 349 KUHP menyatakan:</a:t>
            </a:r>
          </a:p>
          <a:p>
            <a:pPr marL="0" indent="0">
              <a:buNone/>
            </a:pPr>
            <a:r>
              <a:rPr lang="id-ID" sz="2800" dirty="0"/>
              <a:t>Jika seorang dokter, bidan atau juru obat membantu melakukan kejahatan yang tersebut pasal 346, ataupun melakukan atau membantu melakukan salah satu kejahatan yang diterangkan dalam pasal 347 dan 348, maka pidana yang ditentukan dalam pasal itu dapat ditambah dengan sepertiga dan dapat dicabut hak untuk menjalankan pencaharian dalam mana kejahatan </a:t>
            </a:r>
            <a:r>
              <a:rPr lang="id-ID" sz="2800" dirty="0" smtClean="0"/>
              <a:t>dilakukan</a:t>
            </a:r>
          </a:p>
          <a:p>
            <a:pPr marL="0" indent="0">
              <a:buNone/>
            </a:pPr>
            <a:r>
              <a:rPr lang="id-ID" sz="2800" dirty="0" smtClean="0"/>
              <a:t>&gt;&gt;&gt; ada tambahan hukuman administratif</a:t>
            </a:r>
            <a:endParaRPr lang="id-ID" sz="28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8680693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404664"/>
            <a:ext cx="7884864" cy="5721499"/>
          </a:xfrm>
        </p:spPr>
        <p:txBody>
          <a:bodyPr>
            <a:normAutofit lnSpcReduction="10000"/>
          </a:bodyPr>
          <a:lstStyle/>
          <a:p>
            <a:pPr marL="0" indent="0">
              <a:buNone/>
            </a:pPr>
            <a:r>
              <a:rPr lang="id-ID" dirty="0"/>
              <a:t>. </a:t>
            </a:r>
            <a:r>
              <a:rPr lang="id-ID" dirty="0">
                <a:solidFill>
                  <a:srgbClr val="FF0000"/>
                </a:solidFill>
              </a:rPr>
              <a:t>Pasal 351 KUHP, tentang penganiayaan</a:t>
            </a:r>
            <a:r>
              <a:rPr lang="id-ID" dirty="0"/>
              <a:t>, </a:t>
            </a:r>
          </a:p>
          <a:p>
            <a:pPr marL="0" indent="0">
              <a:buNone/>
            </a:pPr>
            <a:endParaRPr lang="id-ID" dirty="0"/>
          </a:p>
          <a:p>
            <a:pPr marL="0" indent="0">
              <a:buNone/>
            </a:pPr>
            <a:r>
              <a:rPr lang="id-ID" dirty="0"/>
              <a:t>Ayat (1) Penganiayaan diancam dengan pidana penjara paling lama dua tahun delapan bulan atau denda paling banyak tiga ratus rupiah.</a:t>
            </a:r>
          </a:p>
          <a:p>
            <a:pPr marL="0" indent="0">
              <a:buNone/>
            </a:pPr>
            <a:r>
              <a:rPr lang="id-ID" dirty="0"/>
              <a:t>Ayat (2) Jika perbuatan mengakibatkan luka-luka berat, yang bersalah dikenakan pidana penjara paling lama lima tahun.</a:t>
            </a:r>
          </a:p>
          <a:p>
            <a:pPr marL="0" indent="0">
              <a:buNone/>
            </a:pPr>
            <a:r>
              <a:rPr lang="id-ID" dirty="0"/>
              <a:t>Ayat (3) Jika mengakibatkan mati, dikenakan pidana penjara paling lama tujuh tahun.</a:t>
            </a:r>
          </a:p>
          <a:p>
            <a:pPr marL="0" indent="0">
              <a:buNone/>
            </a:pPr>
            <a:r>
              <a:rPr lang="id-ID" dirty="0"/>
              <a:t>Ayat (4) Dengan penganiayaan disamakan sengaja merusak kesehatan.</a:t>
            </a:r>
          </a:p>
          <a:p>
            <a:pPr marL="0" indent="0">
              <a:buNone/>
            </a:pPr>
            <a:r>
              <a:rPr lang="id-ID" i="1" u="sng" dirty="0" smtClean="0">
                <a:solidFill>
                  <a:srgbClr val="FF0000"/>
                </a:solidFill>
              </a:rPr>
              <a:t>Tuntutan Tindakan penganiayaan bisa terjadi karena mis Persepsi </a:t>
            </a:r>
            <a:endParaRPr lang="id-ID" i="1" u="sng" dirty="0">
              <a:solidFill>
                <a:srgbClr val="FF0000"/>
              </a:solidFill>
            </a:endParaRPr>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138344"/>
          </a:xfrm>
        </p:spPr>
        <p:txBody>
          <a:bodyPr>
            <a:normAutofit fontScale="90000"/>
          </a:bodyPr>
          <a:lstStyle/>
          <a:p>
            <a:endParaRPr lang="id-ID" dirty="0"/>
          </a:p>
        </p:txBody>
      </p:sp>
    </p:spTree>
    <p:extLst>
      <p:ext uri="{BB962C8B-B14F-4D97-AF65-F5344CB8AC3E}">
        <p14:creationId xmlns:p14="http://schemas.microsoft.com/office/powerpoint/2010/main" val="649340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6632"/>
            <a:ext cx="8640960" cy="6552728"/>
          </a:xfrm>
        </p:spPr>
        <p:txBody>
          <a:bodyPr>
            <a:normAutofit/>
          </a:bodyPr>
          <a:lstStyle/>
          <a:p>
            <a:pPr marL="0" indent="0">
              <a:buNone/>
            </a:pPr>
            <a:endParaRPr lang="id-ID" sz="3800" b="1" dirty="0" smtClean="0">
              <a:solidFill>
                <a:schemeClr val="tx1"/>
              </a:solidFill>
            </a:endParaRPr>
          </a:p>
          <a:p>
            <a:pPr marL="0" indent="0">
              <a:buNone/>
            </a:pPr>
            <a:endParaRPr lang="id-ID" sz="3800" b="1" dirty="0"/>
          </a:p>
          <a:p>
            <a:pPr marL="0" indent="0">
              <a:buNone/>
            </a:pPr>
            <a:r>
              <a:rPr lang="id-ID" sz="3800" b="1" dirty="0" smtClean="0">
                <a:solidFill>
                  <a:schemeClr val="tx1"/>
                </a:solidFill>
              </a:rPr>
              <a:t>Criminal </a:t>
            </a:r>
            <a:r>
              <a:rPr lang="id-ID" sz="3800" b="1" dirty="0">
                <a:solidFill>
                  <a:schemeClr val="tx1"/>
                </a:solidFill>
              </a:rPr>
              <a:t>malpractice yang bersifat ceroboh (recklessness) </a:t>
            </a:r>
            <a:endParaRPr lang="id-ID" sz="3800" dirty="0"/>
          </a:p>
          <a:p>
            <a:pPr marL="0" indent="0">
              <a:buNone/>
            </a:pPr>
            <a:r>
              <a:rPr lang="id-ID" sz="3800" dirty="0" smtClean="0"/>
              <a:t>misalnya </a:t>
            </a:r>
            <a:r>
              <a:rPr lang="id-ID" sz="3800" dirty="0"/>
              <a:t>melakukan tindakan medis tanpa persetujuan pasien informed consent.</a:t>
            </a:r>
          </a:p>
          <a:p>
            <a:pPr marL="0" indent="0">
              <a:buNone/>
            </a:pPr>
            <a:endParaRPr lang="id-ID" sz="3800"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210352"/>
          </a:xfrm>
        </p:spPr>
        <p:txBody>
          <a:bodyPr>
            <a:normAutofit fontScale="90000"/>
          </a:bodyPr>
          <a:lstStyle/>
          <a:p>
            <a:endParaRPr lang="id-ID" dirty="0"/>
          </a:p>
        </p:txBody>
      </p:sp>
    </p:spTree>
    <p:extLst>
      <p:ext uri="{BB962C8B-B14F-4D97-AF65-F5344CB8AC3E}">
        <p14:creationId xmlns:p14="http://schemas.microsoft.com/office/powerpoint/2010/main" val="17440002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548680"/>
            <a:ext cx="8280919" cy="5577483"/>
          </a:xfrm>
        </p:spPr>
        <p:txBody>
          <a:bodyPr>
            <a:normAutofit fontScale="77500" lnSpcReduction="20000"/>
          </a:bodyPr>
          <a:lstStyle/>
          <a:p>
            <a:pPr marL="0" indent="0">
              <a:buNone/>
            </a:pPr>
            <a:r>
              <a:rPr lang="id-ID" dirty="0">
                <a:solidFill>
                  <a:srgbClr val="FF0000"/>
                </a:solidFill>
              </a:rPr>
              <a:t>Criminal malpractice yang bersifat negligence (lalai) </a:t>
            </a:r>
            <a:endParaRPr lang="id-ID" dirty="0" smtClean="0">
              <a:solidFill>
                <a:srgbClr val="FF0000"/>
              </a:solidFill>
            </a:endParaRPr>
          </a:p>
          <a:p>
            <a:pPr marL="0" indent="0">
              <a:buNone/>
            </a:pPr>
            <a:endParaRPr lang="id-ID" dirty="0" smtClean="0">
              <a:solidFill>
                <a:srgbClr val="FF0000"/>
              </a:solidFill>
            </a:endParaRPr>
          </a:p>
          <a:p>
            <a:pPr marL="0" indent="0">
              <a:buNone/>
            </a:pPr>
            <a:r>
              <a:rPr lang="id-ID" b="1" dirty="0" smtClean="0"/>
              <a:t>misalnya </a:t>
            </a:r>
            <a:r>
              <a:rPr lang="id-ID" b="1" dirty="0"/>
              <a:t>kurang hati-hati melakukan proses kelahiran.</a:t>
            </a:r>
          </a:p>
          <a:p>
            <a:pPr marL="0" indent="0">
              <a:buNone/>
            </a:pPr>
            <a:r>
              <a:rPr lang="id-ID" b="1" dirty="0" smtClean="0"/>
              <a:t>Pasal-pasal </a:t>
            </a:r>
            <a:r>
              <a:rPr lang="id-ID" b="1" dirty="0"/>
              <a:t>359 sampai dengan 361 KUHP, pasal-pasal karena lalai menyebabkan mati atau luka-luka berat</a:t>
            </a:r>
            <a:r>
              <a:rPr lang="id-ID" b="1" dirty="0" smtClean="0"/>
              <a:t>.</a:t>
            </a:r>
          </a:p>
          <a:p>
            <a:pPr marL="514350" indent="-514350">
              <a:buAutoNum type="arabicPeriod"/>
            </a:pPr>
            <a:endParaRPr lang="id-ID" b="1" dirty="0"/>
          </a:p>
          <a:p>
            <a:pPr marL="0" indent="0">
              <a:buNone/>
            </a:pPr>
            <a:r>
              <a:rPr lang="id-ID" b="1" dirty="0"/>
              <a:t>Pasal 359 KUHP, karena kelalaian menyebabkan orang mati :</a:t>
            </a:r>
          </a:p>
          <a:p>
            <a:pPr marL="0" indent="0">
              <a:buNone/>
            </a:pPr>
            <a:r>
              <a:rPr lang="id-ID" b="1" dirty="0"/>
              <a:t>Barangsiapa karena kealpaannya menyebabkan mati-nya orang lain, diancam dengan pidana penjara paling lama lima tahun atau kurungan paling lama satu tahun</a:t>
            </a:r>
            <a:r>
              <a:rPr lang="id-ID" b="1" dirty="0" smtClean="0"/>
              <a:t>.</a:t>
            </a:r>
          </a:p>
          <a:p>
            <a:pPr marL="0" indent="0">
              <a:buNone/>
            </a:pPr>
            <a:endParaRPr lang="id-ID" b="1" dirty="0"/>
          </a:p>
          <a:p>
            <a:pPr marL="0" indent="0">
              <a:buNone/>
            </a:pPr>
            <a:r>
              <a:rPr lang="id-ID" b="1" dirty="0"/>
              <a:t>2. Pasal 360 KUHP, karena kelalaian menyebakan luka berat:</a:t>
            </a:r>
          </a:p>
          <a:p>
            <a:pPr marL="0" indent="0">
              <a:buNone/>
            </a:pPr>
            <a:r>
              <a:rPr lang="id-ID" b="1" dirty="0"/>
              <a:t>Ayat (1) Barangsiapa karena kealpaannya menyebakan orang lain mendapat luka-luka berat, diancam dengan pidana penjara paling lama lima tahun atau kurungan paling lama satu tahun.</a:t>
            </a:r>
          </a:p>
          <a:p>
            <a:pPr marL="0" indent="0">
              <a:buNone/>
            </a:pPr>
            <a:endParaRPr lang="id-ID" b="1" dirty="0" smtClean="0"/>
          </a:p>
          <a:p>
            <a:pPr marL="0" indent="0">
              <a:buNone/>
            </a:pPr>
            <a:r>
              <a:rPr lang="id-ID" i="1" u="sng" dirty="0" smtClean="0">
                <a:solidFill>
                  <a:srgbClr val="FF0000"/>
                </a:solidFill>
              </a:rPr>
              <a:t>Tuntutan hukum bisa terjadi meskipun Bidan sudah bekerja sesuai standar dan kompetensinya  !!!</a:t>
            </a:r>
            <a:endParaRPr lang="id-ID" i="1" u="sng" dirty="0">
              <a:solidFill>
                <a:srgbClr val="FF0000"/>
              </a:solidFill>
            </a:endParaRPr>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323528" y="116632"/>
            <a:ext cx="8301608" cy="288032"/>
          </a:xfrm>
        </p:spPr>
        <p:txBody>
          <a:bodyPr>
            <a:normAutofit fontScale="90000"/>
          </a:bodyPr>
          <a:lstStyle/>
          <a:p>
            <a:endParaRPr lang="id-ID" dirty="0"/>
          </a:p>
        </p:txBody>
      </p:sp>
    </p:spTree>
    <p:extLst>
      <p:ext uri="{BB962C8B-B14F-4D97-AF65-F5344CB8AC3E}">
        <p14:creationId xmlns:p14="http://schemas.microsoft.com/office/powerpoint/2010/main" val="2803416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09181" y="1124744"/>
            <a:ext cx="8683299" cy="5319886"/>
          </a:xfrm>
        </p:spPr>
        <p:txBody>
          <a:bodyPr>
            <a:normAutofit fontScale="25000" lnSpcReduction="20000"/>
          </a:bodyPr>
          <a:lstStyle/>
          <a:p>
            <a:pPr marL="0" indent="0" algn="just">
              <a:buNone/>
            </a:pPr>
            <a:endParaRPr lang="id-ID" sz="2400" dirty="0" smtClean="0"/>
          </a:p>
          <a:p>
            <a:pPr marL="0" indent="0" algn="just">
              <a:buNone/>
            </a:pPr>
            <a:r>
              <a:rPr lang="id-ID" sz="4800" dirty="0" smtClean="0"/>
              <a:t>Kasus Bidan Susanti, Bengkulu tahun 2015</a:t>
            </a:r>
            <a:endParaRPr lang="id-ID" sz="4800" dirty="0"/>
          </a:p>
          <a:p>
            <a:pPr marL="0" indent="0" algn="just">
              <a:buNone/>
            </a:pPr>
            <a:endParaRPr lang="id-ID" sz="2400" dirty="0" smtClean="0"/>
          </a:p>
          <a:p>
            <a:pPr marL="0" indent="0" algn="just">
              <a:buNone/>
            </a:pPr>
            <a:r>
              <a:rPr lang="id-ID" sz="6200" dirty="0" smtClean="0">
                <a:latin typeface="Times New Roman" pitchFamily="18" charset="0"/>
                <a:cs typeface="Times New Roman" pitchFamily="18" charset="0"/>
              </a:rPr>
              <a:t>Klinik </a:t>
            </a:r>
            <a:r>
              <a:rPr lang="id-ID" sz="6200" dirty="0">
                <a:latin typeface="Times New Roman" pitchFamily="18" charset="0"/>
                <a:cs typeface="Times New Roman" pitchFamily="18" charset="0"/>
              </a:rPr>
              <a:t>tempat pelayanaan persalinan milik bidan Eva Susanti SST.M.Kes di Desa Sunda Kelapa, Kecamatan Pondok Kelapa, Bengkulu Tengah, jalan lintas utara, terindikasi telah melakukan malpraktek terhadap pasien Masya Nabila Khairini yang baru berumur satu bulan</a:t>
            </a:r>
            <a:r>
              <a:rPr lang="id-ID" sz="6200" dirty="0" smtClean="0">
                <a:latin typeface="Times New Roman" pitchFamily="18" charset="0"/>
                <a:cs typeface="Times New Roman" pitchFamily="18" charset="0"/>
              </a:rPr>
              <a:t>.</a:t>
            </a:r>
            <a:endParaRPr lang="id-ID" sz="6200" dirty="0">
              <a:latin typeface="Times New Roman" pitchFamily="18" charset="0"/>
              <a:cs typeface="Times New Roman" pitchFamily="18" charset="0"/>
            </a:endParaRPr>
          </a:p>
          <a:p>
            <a:pPr marL="0" indent="0" algn="just">
              <a:buNone/>
            </a:pPr>
            <a:r>
              <a:rPr lang="id-ID" sz="6200" dirty="0">
                <a:latin typeface="Times New Roman" pitchFamily="18" charset="0"/>
                <a:cs typeface="Times New Roman" pitchFamily="18" charset="0"/>
              </a:rPr>
              <a:t>Kronologis kejadian tersebut bermula ketika Ibu Evi melahirkan di tempat praktek bidan Eva Susanti dengan melahirkan seorang perempuan yang diberi nama Masya Nabila Khairini. Ketika umur satu bulan orang tua Nabila (Ibu Evi dan Anton ayah Nabila) datang berkonsultasi dengan bidan Eva. Keduanya menanyakan apakah anaknya sudah bisa ditindik telinganya. Saat itu bidan Eva menjawab bisa</a:t>
            </a:r>
            <a:r>
              <a:rPr lang="id-ID" sz="6200" dirty="0" smtClean="0">
                <a:latin typeface="Times New Roman" pitchFamily="18" charset="0"/>
                <a:cs typeface="Times New Roman" pitchFamily="18" charset="0"/>
              </a:rPr>
              <a:t>.</a:t>
            </a:r>
            <a:endParaRPr lang="id-ID" sz="6200" dirty="0">
              <a:latin typeface="Times New Roman" pitchFamily="18" charset="0"/>
              <a:cs typeface="Times New Roman" pitchFamily="18" charset="0"/>
            </a:endParaRPr>
          </a:p>
          <a:p>
            <a:pPr marL="0" indent="0" algn="just">
              <a:buNone/>
            </a:pPr>
            <a:r>
              <a:rPr lang="id-ID" sz="6200" dirty="0">
                <a:latin typeface="Times New Roman" pitchFamily="18" charset="0"/>
                <a:cs typeface="Times New Roman" pitchFamily="18" charset="0"/>
              </a:rPr>
              <a:t>Saat melakukan penindikan bidan Eva menyuruh anak buahnya melakukan pendidikan di telinga bayi Nabila, yang kemudian terjadi pendarahan pada telinga bayi Nabila dan tak henti-henti hingga sampai mereka di rumah</a:t>
            </a:r>
            <a:r>
              <a:rPr lang="id-ID" sz="6200" dirty="0" smtClean="0">
                <a:latin typeface="Times New Roman" pitchFamily="18" charset="0"/>
                <a:cs typeface="Times New Roman" pitchFamily="18" charset="0"/>
              </a:rPr>
              <a:t>.</a:t>
            </a:r>
          </a:p>
          <a:p>
            <a:pPr marL="0" indent="0" algn="just">
              <a:buNone/>
            </a:pPr>
            <a:r>
              <a:rPr lang="id-ID" sz="6200" dirty="0">
                <a:latin typeface="Times New Roman" pitchFamily="18" charset="0"/>
                <a:cs typeface="Times New Roman" pitchFamily="18" charset="0"/>
              </a:rPr>
              <a:t>Kondisi pendarahan pada telinga bayi Nabila membuat panik Evi dan Anton, sehingga kembali Nabila dibawa ke klinik bidan Eva Susanti. Sesampai di klinik, karena pendarahan terus terjadi, bidan Eva merujuk pasiennya ke Rumah Sakit Bhayangkara. Hasil pemerikasaan oleh rumah sakit menyebutkan penanganan yang dilakukan klinik bidan Eva sudah layak dilaporkan ke pihak yang berwajib</a:t>
            </a:r>
            <a:r>
              <a:rPr lang="id-ID" sz="6200" dirty="0" smtClean="0">
                <a:latin typeface="Times New Roman" pitchFamily="18" charset="0"/>
                <a:cs typeface="Times New Roman" pitchFamily="18" charset="0"/>
              </a:rPr>
              <a:t>.</a:t>
            </a:r>
            <a:endParaRPr lang="id-ID" sz="6200" dirty="0">
              <a:latin typeface="Times New Roman" pitchFamily="18" charset="0"/>
              <a:cs typeface="Times New Roman" pitchFamily="18" charset="0"/>
            </a:endParaRPr>
          </a:p>
          <a:p>
            <a:pPr marL="0" indent="0" algn="just">
              <a:buNone/>
            </a:pPr>
            <a:r>
              <a:rPr lang="id-ID" sz="6200" dirty="0">
                <a:latin typeface="Times New Roman" pitchFamily="18" charset="0"/>
                <a:cs typeface="Times New Roman" pitchFamily="18" charset="0"/>
              </a:rPr>
              <a:t>“Sebab ada kelalaian sudah salah tindik kena tulang rawan,” tutur Anton ayah bayi Masya Nabila. Kepada wartawan yang mengunjungi di rumah mertuanya, Anton mengatakan anaknya dalam keadaan demam</a:t>
            </a:r>
            <a:r>
              <a:rPr lang="id-ID" sz="6200" dirty="0" smtClean="0">
                <a:latin typeface="Times New Roman" pitchFamily="18" charset="0"/>
                <a:cs typeface="Times New Roman" pitchFamily="18" charset="0"/>
              </a:rPr>
              <a:t>.</a:t>
            </a:r>
            <a:endParaRPr lang="id-ID" sz="6200" dirty="0">
              <a:latin typeface="Times New Roman" pitchFamily="18" charset="0"/>
              <a:cs typeface="Times New Roman" pitchFamily="18" charset="0"/>
            </a:endParaRPr>
          </a:p>
          <a:p>
            <a:pPr marL="0" indent="0" algn="just">
              <a:buNone/>
            </a:pPr>
            <a:r>
              <a:rPr lang="id-ID" sz="6200" dirty="0">
                <a:latin typeface="Times New Roman" pitchFamily="18" charset="0"/>
                <a:cs typeface="Times New Roman" pitchFamily="18" charset="0"/>
              </a:rPr>
              <a:t>Kepada wartawan bidan Eva mengatakan bayi Masya Nabila Khairini diduga ada mengidap penyakit faktor keturunan (penyakit hermobilia). “Sehingga kami khawatir, untuk memastikan, kami periksa ke rumah sakit untuk tes labor di rumah sakit Tiara Sella, hasilnya negatif.</a:t>
            </a:r>
          </a:p>
        </p:txBody>
      </p:sp>
      <p:sp>
        <p:nvSpPr>
          <p:cNvPr id="6" name="Footer Placeholder 5"/>
          <p:cNvSpPr>
            <a:spLocks noGrp="1"/>
          </p:cNvSpPr>
          <p:nvPr>
            <p:ph type="ftr" sz="quarter" idx="16"/>
          </p:nvPr>
        </p:nvSpPr>
        <p:spPr>
          <a:xfrm>
            <a:off x="209181" y="6250164"/>
            <a:ext cx="3771148" cy="365125"/>
          </a:xfrm>
        </p:spPr>
        <p:txBody>
          <a:bodyPr/>
          <a:lstStyle/>
          <a:p>
            <a:r>
              <a:rPr lang="id-ID" sz="1400" dirty="0" smtClean="0"/>
              <a:t>            PIT IKA FK Unissula ‘87</a:t>
            </a:r>
            <a:endParaRPr lang="id-ID" sz="1400" dirty="0"/>
          </a:p>
        </p:txBody>
      </p:sp>
      <p:sp>
        <p:nvSpPr>
          <p:cNvPr id="3" name="Title 2"/>
          <p:cNvSpPr>
            <a:spLocks noGrp="1"/>
          </p:cNvSpPr>
          <p:nvPr>
            <p:ph type="title"/>
          </p:nvPr>
        </p:nvSpPr>
        <p:spPr>
          <a:xfrm>
            <a:off x="260899" y="260648"/>
            <a:ext cx="8686800" cy="838200"/>
          </a:xfrm>
        </p:spPr>
        <p:txBody>
          <a:bodyPr/>
          <a:lstStyle/>
          <a:p>
            <a:r>
              <a:rPr lang="id-ID" dirty="0" smtClean="0"/>
              <a:t>Kasus Dugaan malpraktik bidan</a:t>
            </a:r>
            <a:endParaRPr lang="id-ID"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9181" y="6228606"/>
            <a:ext cx="432048" cy="432048"/>
          </a:xfrm>
          <a:prstGeom prst="rect">
            <a:avLst/>
          </a:prstGeom>
        </p:spPr>
      </p:pic>
    </p:spTree>
    <p:extLst>
      <p:ext uri="{BB962C8B-B14F-4D97-AF65-F5344CB8AC3E}">
        <p14:creationId xmlns:p14="http://schemas.microsoft.com/office/powerpoint/2010/main" val="25686350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548680"/>
            <a:ext cx="8568952" cy="5976664"/>
          </a:xfrm>
        </p:spPr>
        <p:txBody>
          <a:bodyPr>
            <a:normAutofit fontScale="85000" lnSpcReduction="10000"/>
          </a:bodyPr>
          <a:lstStyle/>
          <a:p>
            <a:pPr marL="0" indent="0">
              <a:buNone/>
            </a:pPr>
            <a:r>
              <a:rPr lang="id-ID" b="1" dirty="0">
                <a:solidFill>
                  <a:srgbClr val="FF0000"/>
                </a:solidFill>
              </a:rPr>
              <a:t>Pasal 361 KUHP</a:t>
            </a:r>
            <a:r>
              <a:rPr lang="id-ID" dirty="0"/>
              <a:t>, </a:t>
            </a:r>
            <a:endParaRPr lang="id-ID" dirty="0" smtClean="0"/>
          </a:p>
          <a:p>
            <a:pPr marL="0" indent="0">
              <a:buNone/>
            </a:pPr>
            <a:r>
              <a:rPr lang="id-ID" dirty="0" smtClean="0"/>
              <a:t>karena </a:t>
            </a:r>
            <a:r>
              <a:rPr lang="id-ID" dirty="0"/>
              <a:t>kelalaian dalam melakukan jabatan atau pekerjaan (misalnya: dokter, bidan, apoteker, sopir, masinis dan Iain-lain) apabila melalaikan peraturan-peraturan pekerjaannya hingga mengakibatkan mati atau luka berat, maka mendapat hukuman yang lebih berat pula</a:t>
            </a:r>
            <a:r>
              <a:rPr lang="id-ID" dirty="0" smtClean="0"/>
              <a:t>.</a:t>
            </a:r>
          </a:p>
          <a:p>
            <a:pPr marL="0" indent="0">
              <a:buNone/>
            </a:pPr>
            <a:endParaRPr lang="id-ID" dirty="0"/>
          </a:p>
          <a:p>
            <a:pPr marL="0" indent="0">
              <a:buNone/>
            </a:pPr>
            <a:r>
              <a:rPr lang="id-ID" b="1" dirty="0">
                <a:solidFill>
                  <a:srgbClr val="FF0000"/>
                </a:solidFill>
              </a:rPr>
              <a:t>Pasal 361 KUHP </a:t>
            </a:r>
            <a:endParaRPr lang="id-ID" dirty="0"/>
          </a:p>
          <a:p>
            <a:pPr marL="0" indent="0">
              <a:buNone/>
            </a:pPr>
            <a:r>
              <a:rPr lang="id-ID" dirty="0"/>
              <a:t>Jika kejahatan yang diterangkan dalam bab ini di-lakukan dalam menjalankan suatu jabatan atau pen¬caharian, maka pidana ditambah dengan pertiga, dan yang bersalah dapat dicabut haknya untuk menjalankan pencaharian dalam mana dilakukan kejahatan dan hakim dapat memerintahkan supaya </a:t>
            </a:r>
            <a:r>
              <a:rPr lang="id-ID" dirty="0" smtClean="0"/>
              <a:t>putusanya </a:t>
            </a:r>
            <a:r>
              <a:rPr lang="id-ID" dirty="0"/>
              <a:t>di-umumkan</a:t>
            </a:r>
            <a:r>
              <a:rPr lang="id-ID" dirty="0" smtClean="0"/>
              <a:t>.</a:t>
            </a:r>
          </a:p>
          <a:p>
            <a:pPr marL="0" indent="0">
              <a:buNone/>
            </a:pPr>
            <a:endParaRPr lang="id-ID" dirty="0"/>
          </a:p>
          <a:p>
            <a:pPr marL="0" indent="0">
              <a:buNone/>
            </a:pPr>
            <a:r>
              <a:rPr lang="id-ID" dirty="0">
                <a:solidFill>
                  <a:srgbClr val="FF0000"/>
                </a:solidFill>
              </a:rPr>
              <a:t>Pertanggung jawaban didepan hukum pada criminal malpractice adalah bersifat </a:t>
            </a:r>
            <a:r>
              <a:rPr lang="id-ID" b="1" u="sng" dirty="0">
                <a:solidFill>
                  <a:srgbClr val="FF0000"/>
                </a:solidFill>
              </a:rPr>
              <a:t>individual/persona</a:t>
            </a:r>
            <a:r>
              <a:rPr lang="id-ID" dirty="0">
                <a:solidFill>
                  <a:srgbClr val="FF0000"/>
                </a:solidFill>
              </a:rPr>
              <a:t>l dan oleh sebab itu tidak dapat dialihkan kepada orang lain atau kepada rumah sakit/sarana kesehatan.</a:t>
            </a:r>
          </a:p>
          <a:p>
            <a:pPr marL="0" indent="0">
              <a:buNone/>
            </a:pPr>
            <a:endParaRPr lang="id-ID"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67544" y="260648"/>
            <a:ext cx="8229600" cy="216024"/>
          </a:xfrm>
        </p:spPr>
        <p:txBody>
          <a:bodyPr>
            <a:normAutofit fontScale="90000"/>
          </a:bodyPr>
          <a:lstStyle/>
          <a:p>
            <a:endParaRPr lang="id-ID" dirty="0"/>
          </a:p>
        </p:txBody>
      </p:sp>
    </p:spTree>
    <p:extLst>
      <p:ext uri="{BB962C8B-B14F-4D97-AF65-F5344CB8AC3E}">
        <p14:creationId xmlns:p14="http://schemas.microsoft.com/office/powerpoint/2010/main" val="24042468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76672"/>
            <a:ext cx="8280919" cy="5976664"/>
          </a:xfrm>
        </p:spPr>
        <p:txBody>
          <a:bodyPr>
            <a:normAutofit fontScale="92500" lnSpcReduction="10000"/>
          </a:bodyPr>
          <a:lstStyle/>
          <a:p>
            <a:pPr marL="0" indent="0">
              <a:buNone/>
            </a:pPr>
            <a:r>
              <a:rPr lang="id-ID" u="sng" dirty="0">
                <a:solidFill>
                  <a:srgbClr val="FF0000"/>
                </a:solidFill>
              </a:rPr>
              <a:t>Civil malpractice</a:t>
            </a:r>
          </a:p>
          <a:p>
            <a:pPr marL="0" indent="0">
              <a:buNone/>
            </a:pPr>
            <a:r>
              <a:rPr lang="id-ID" dirty="0"/>
              <a:t>Seorang bidan akan disebut melakukan civil malpractice apabila tidak melaksanakan kewajiban atau tidak memberikan prestasinya sebagaimana yang telah disepakati </a:t>
            </a:r>
            <a:r>
              <a:rPr lang="id-ID" u="sng" dirty="0"/>
              <a:t>(ingkar janji).</a:t>
            </a:r>
          </a:p>
          <a:p>
            <a:pPr marL="0" indent="0">
              <a:buNone/>
            </a:pPr>
            <a:r>
              <a:rPr lang="id-ID" dirty="0"/>
              <a:t>Tindakan bidan yang dapat dikategorikan civil malpractice antara lain:</a:t>
            </a:r>
          </a:p>
          <a:p>
            <a:pPr marL="0" indent="0">
              <a:buNone/>
            </a:pPr>
            <a:r>
              <a:rPr lang="id-ID" dirty="0"/>
              <a:t>a. Tidak melakukan apa yang menurut kesepakatannya wajib dilakukan.</a:t>
            </a:r>
          </a:p>
          <a:p>
            <a:pPr marL="0" indent="0">
              <a:buNone/>
            </a:pPr>
            <a:r>
              <a:rPr lang="id-ID" dirty="0"/>
              <a:t>b. Melakukan apa yang menurut kesepakatannya wajib dilakukan tetapi terlambat melakukannya.</a:t>
            </a:r>
          </a:p>
          <a:p>
            <a:pPr marL="0" indent="0">
              <a:buNone/>
            </a:pPr>
            <a:r>
              <a:rPr lang="id-ID" dirty="0"/>
              <a:t>c. Melakukan apa yang menurut kesepakatannya wajib dilakukan tetapi tidak sempurna.</a:t>
            </a:r>
          </a:p>
          <a:p>
            <a:pPr marL="0" indent="0">
              <a:buNone/>
            </a:pPr>
            <a:r>
              <a:rPr lang="id-ID" dirty="0"/>
              <a:t>d. Melakukan apa yang menurut kesepakatannya tidak seharusnya dilakukan.</a:t>
            </a:r>
          </a:p>
          <a:p>
            <a:pPr marL="0" indent="0">
              <a:buNone/>
            </a:pPr>
            <a:endParaRPr lang="id-ID"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138344"/>
          </a:xfrm>
        </p:spPr>
        <p:txBody>
          <a:bodyPr>
            <a:normAutofit fontScale="90000"/>
          </a:bodyPr>
          <a:lstStyle/>
          <a:p>
            <a:endParaRPr lang="id-ID" dirty="0"/>
          </a:p>
        </p:txBody>
      </p:sp>
    </p:spTree>
    <p:extLst>
      <p:ext uri="{BB962C8B-B14F-4D97-AF65-F5344CB8AC3E}">
        <p14:creationId xmlns:p14="http://schemas.microsoft.com/office/powerpoint/2010/main" val="7682423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1" y="404664"/>
            <a:ext cx="8028880" cy="5721499"/>
          </a:xfrm>
        </p:spPr>
        <p:txBody>
          <a:bodyPr/>
          <a:lstStyle/>
          <a:p>
            <a:pPr marL="0" indent="0">
              <a:buNone/>
            </a:pPr>
            <a:endParaRPr lang="id-ID" dirty="0" smtClean="0"/>
          </a:p>
          <a:p>
            <a:pPr marL="0" indent="0">
              <a:buNone/>
            </a:pPr>
            <a:endParaRPr lang="id-ID" dirty="0"/>
          </a:p>
          <a:p>
            <a:pPr marL="0" indent="0">
              <a:buNone/>
            </a:pPr>
            <a:r>
              <a:rPr lang="id-ID" dirty="0" smtClean="0"/>
              <a:t>Pertanggung </a:t>
            </a:r>
            <a:r>
              <a:rPr lang="id-ID" dirty="0"/>
              <a:t>jawaban civil malpractice dapat bersifat individual atau korporasi dan dapat pula dialihkan pihak lain berdasarkan principle of vicarius liability. Dengan prinsip ini maka rumah sakit/sarana kesehatan dapat bertanggung gugat atas kesalahan yang dilakukan karyawannya (bidan) selama bidan tersebut dalam rangka melaksanakan tugas </a:t>
            </a:r>
            <a:r>
              <a:rPr lang="id-ID" dirty="0" smtClean="0"/>
              <a:t>kewajibannya</a:t>
            </a:r>
          </a:p>
          <a:p>
            <a:pPr marL="0" indent="0">
              <a:buNone/>
            </a:pPr>
            <a:endParaRPr lang="id-ID" dirty="0"/>
          </a:p>
          <a:p>
            <a:pPr marL="0" indent="0">
              <a:buNone/>
            </a:pPr>
            <a:endParaRPr lang="id-ID" dirty="0"/>
          </a:p>
        </p:txBody>
      </p:sp>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67544" y="0"/>
            <a:ext cx="8229600" cy="332656"/>
          </a:xfrm>
        </p:spPr>
        <p:txBody>
          <a:bodyPr>
            <a:normAutofit fontScale="90000"/>
          </a:bodyPr>
          <a:lstStyle/>
          <a:p>
            <a:endParaRPr lang="id-ID" dirty="0"/>
          </a:p>
        </p:txBody>
      </p:sp>
    </p:spTree>
    <p:extLst>
      <p:ext uri="{BB962C8B-B14F-4D97-AF65-F5344CB8AC3E}">
        <p14:creationId xmlns:p14="http://schemas.microsoft.com/office/powerpoint/2010/main" val="4169056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sz="2800" b="1" dirty="0"/>
              <a:t>Tidak menjanjikan /</a:t>
            </a:r>
            <a:r>
              <a:rPr lang="id-ID" sz="2800" b="1" dirty="0" smtClean="0"/>
              <a:t> </a:t>
            </a:r>
            <a:r>
              <a:rPr lang="id-ID" sz="2800" b="1" dirty="0"/>
              <a:t>memberi garansi </a:t>
            </a:r>
            <a:r>
              <a:rPr lang="id-ID" sz="2800" b="1" dirty="0" smtClean="0"/>
              <a:t>hasil</a:t>
            </a:r>
            <a:endParaRPr lang="id-ID" sz="2800" b="1" dirty="0"/>
          </a:p>
          <a:p>
            <a:pPr marL="0" indent="0">
              <a:buNone/>
            </a:pPr>
            <a:r>
              <a:rPr lang="id-ID" sz="2800" b="1" dirty="0" smtClean="0"/>
              <a:t>Informed consent</a:t>
            </a:r>
            <a:endParaRPr lang="id-ID" sz="2800" b="1" dirty="0"/>
          </a:p>
          <a:p>
            <a:pPr marL="0" indent="0">
              <a:buNone/>
            </a:pPr>
            <a:r>
              <a:rPr lang="id-ID" sz="2800" b="1" dirty="0" smtClean="0"/>
              <a:t>Rekam </a:t>
            </a:r>
            <a:r>
              <a:rPr lang="id-ID" sz="2800" b="1" dirty="0"/>
              <a:t>medis</a:t>
            </a:r>
            <a:r>
              <a:rPr lang="id-ID" sz="2800" b="1" dirty="0" smtClean="0"/>
              <a:t>.</a:t>
            </a:r>
            <a:endParaRPr lang="id-ID" sz="2800" b="1" dirty="0"/>
          </a:p>
          <a:p>
            <a:pPr marL="0" indent="0">
              <a:buNone/>
            </a:pPr>
            <a:r>
              <a:rPr lang="id-ID" sz="2800" b="1" dirty="0" smtClean="0"/>
              <a:t>Konsultasi dan Rujukan</a:t>
            </a:r>
            <a:endParaRPr lang="id-ID" sz="2800" b="1" dirty="0"/>
          </a:p>
          <a:p>
            <a:pPr marL="0" indent="0">
              <a:buNone/>
            </a:pPr>
            <a:r>
              <a:rPr lang="id-ID" sz="2800" b="1" dirty="0" smtClean="0"/>
              <a:t>Pelayanan Sesuai Standar</a:t>
            </a:r>
          </a:p>
          <a:p>
            <a:pPr marL="0" indent="0">
              <a:buNone/>
            </a:pPr>
            <a:r>
              <a:rPr lang="id-ID" sz="2800" b="1" dirty="0" smtClean="0"/>
              <a:t>Komunikasi</a:t>
            </a:r>
          </a:p>
          <a:p>
            <a:pPr marL="0" indent="0">
              <a:buNone/>
            </a:pPr>
            <a:endParaRPr lang="id-ID" sz="2400" dirty="0"/>
          </a:p>
          <a:p>
            <a:pPr marL="0" indent="0">
              <a:buNone/>
            </a:pPr>
            <a:endParaRPr lang="id-ID" sz="2400" dirty="0"/>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normAutofit fontScale="90000"/>
          </a:bodyPr>
          <a:lstStyle/>
          <a:p>
            <a:pPr algn="ctr"/>
            <a:r>
              <a:rPr lang="id-ID" dirty="0"/>
              <a:t>UPAYA PENCEGAHAN </a:t>
            </a:r>
            <a:r>
              <a:rPr lang="id-ID" dirty="0" smtClean="0"/>
              <a:t>RESIKO TUNTUTAN HUKUM</a:t>
            </a:r>
            <a:endParaRPr lang="id-ID" dirty="0"/>
          </a:p>
        </p:txBody>
      </p:sp>
    </p:spTree>
    <p:extLst>
      <p:ext uri="{BB962C8B-B14F-4D97-AF65-F5344CB8AC3E}">
        <p14:creationId xmlns:p14="http://schemas.microsoft.com/office/powerpoint/2010/main" val="26828247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id-ID" sz="2800" dirty="0" smtClean="0"/>
              <a:t>Informal Defence</a:t>
            </a:r>
          </a:p>
          <a:p>
            <a:pPr>
              <a:buFontTx/>
              <a:buChar char="-"/>
            </a:pPr>
            <a:r>
              <a:rPr lang="id-ID" sz="2800" dirty="0" smtClean="0"/>
              <a:t>Membuktikan </a:t>
            </a:r>
            <a:r>
              <a:rPr lang="en-US" sz="2800" dirty="0" err="1"/>
              <a:t>merupakan</a:t>
            </a:r>
            <a:r>
              <a:rPr lang="en-US" sz="2800" dirty="0"/>
              <a:t> </a:t>
            </a:r>
            <a:r>
              <a:rPr lang="en-US" sz="2800" dirty="0" err="1"/>
              <a:t>risiko</a:t>
            </a:r>
            <a:r>
              <a:rPr lang="en-US" sz="2800" dirty="0"/>
              <a:t> </a:t>
            </a:r>
            <a:r>
              <a:rPr lang="en-US" sz="2800" dirty="0" err="1"/>
              <a:t>medik</a:t>
            </a:r>
            <a:r>
              <a:rPr lang="en-US" sz="2800" dirty="0"/>
              <a:t> (risk of treatment</a:t>
            </a:r>
            <a:r>
              <a:rPr lang="en-US" sz="2800" dirty="0" smtClean="0"/>
              <a:t>),</a:t>
            </a:r>
            <a:endParaRPr lang="id-ID" sz="2800" dirty="0" smtClean="0"/>
          </a:p>
          <a:p>
            <a:pPr>
              <a:buFontTx/>
              <a:buChar char="-"/>
            </a:pPr>
            <a:r>
              <a:rPr lang="id-ID" sz="2800" dirty="0" smtClean="0"/>
              <a:t>Meyakinkan tidak ada niat (Mens Rea)</a:t>
            </a:r>
          </a:p>
          <a:p>
            <a:pPr>
              <a:buFontTx/>
              <a:buChar char="-"/>
            </a:pPr>
            <a:endParaRPr lang="id-ID" sz="2800" dirty="0" smtClean="0"/>
          </a:p>
          <a:p>
            <a:pPr marL="0" indent="0">
              <a:buNone/>
            </a:pPr>
            <a:r>
              <a:rPr lang="id-ID" sz="2800" dirty="0"/>
              <a:t>Formal/legal defence</a:t>
            </a:r>
            <a:r>
              <a:rPr lang="id-ID" sz="2800" dirty="0" smtClean="0"/>
              <a:t>,</a:t>
            </a:r>
          </a:p>
          <a:p>
            <a:pPr marL="0" indent="0">
              <a:buNone/>
            </a:pPr>
            <a:r>
              <a:rPr lang="id-ID" sz="2800" dirty="0" smtClean="0"/>
              <a:t>-  </a:t>
            </a:r>
            <a:r>
              <a:rPr lang="id-ID" sz="2800" dirty="0"/>
              <a:t>yakni melakukan pembelaan dengan mengajukan atau menunjuk pada doktrin-doktrin hukum</a:t>
            </a:r>
          </a:p>
        </p:txBody>
      </p:sp>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normAutofit fontScale="90000"/>
          </a:bodyPr>
          <a:lstStyle/>
          <a:p>
            <a:r>
              <a:rPr lang="id-ID" dirty="0" smtClean="0"/>
              <a:t>UPAYA MENGHADAPI TUNTUTAN HUKUM</a:t>
            </a:r>
            <a:endParaRPr lang="id-ID" dirty="0"/>
          </a:p>
        </p:txBody>
      </p:sp>
    </p:spTree>
    <p:extLst>
      <p:ext uri="{BB962C8B-B14F-4D97-AF65-F5344CB8AC3E}">
        <p14:creationId xmlns:p14="http://schemas.microsoft.com/office/powerpoint/2010/main" val="3609243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751" y="332656"/>
            <a:ext cx="8955995" cy="6424877"/>
          </a:xfrm>
        </p:spPr>
      </p:pic>
      <p:sp>
        <p:nvSpPr>
          <p:cNvPr id="3" name="Footer Placeholder 2"/>
          <p:cNvSpPr>
            <a:spLocks noGrp="1"/>
          </p:cNvSpPr>
          <p:nvPr>
            <p:ph type="ftr" sz="quarter" idx="16"/>
          </p:nvPr>
        </p:nvSpPr>
        <p:spPr/>
        <p:txBody>
          <a:bodyPr/>
          <a:lstStyle/>
          <a:p>
            <a:endParaRPr lang="id-ID"/>
          </a:p>
        </p:txBody>
      </p:sp>
      <p:sp>
        <p:nvSpPr>
          <p:cNvPr id="4" name="Title 3"/>
          <p:cNvSpPr>
            <a:spLocks noGrp="1"/>
          </p:cNvSpPr>
          <p:nvPr>
            <p:ph type="title"/>
          </p:nvPr>
        </p:nvSpPr>
        <p:spPr>
          <a:xfrm>
            <a:off x="457200" y="338328"/>
            <a:ext cx="8229600" cy="786416"/>
          </a:xfrm>
        </p:spPr>
        <p:txBody>
          <a:bodyPr/>
          <a:lstStyle/>
          <a:p>
            <a:endParaRPr lang="id-ID" dirty="0"/>
          </a:p>
        </p:txBody>
      </p:sp>
      <p:sp>
        <p:nvSpPr>
          <p:cNvPr id="5" name="Rectangle 4"/>
          <p:cNvSpPr/>
          <p:nvPr/>
        </p:nvSpPr>
        <p:spPr>
          <a:xfrm>
            <a:off x="395536" y="4898776"/>
            <a:ext cx="763284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d-ID"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Terima kasih</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59323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740080" cy="5616624"/>
          </a:xfrm>
        </p:spPr>
        <p:txBody>
          <a:bodyPr>
            <a:normAutofit fontScale="70000" lnSpcReduction="20000"/>
          </a:bodyPr>
          <a:lstStyle/>
          <a:p>
            <a:pPr marL="0" indent="0">
              <a:buNone/>
            </a:pPr>
            <a:endParaRPr lang="id-ID" dirty="0" smtClean="0"/>
          </a:p>
          <a:p>
            <a:pPr marL="0" indent="0">
              <a:buNone/>
            </a:pPr>
            <a:endParaRPr lang="id-ID" dirty="0"/>
          </a:p>
          <a:p>
            <a:pPr marL="0" indent="0">
              <a:buNone/>
            </a:pPr>
            <a:r>
              <a:rPr lang="id-ID" dirty="0" smtClean="0"/>
              <a:t>Lumajang(lumajangsatu.com</a:t>
            </a:r>
            <a:r>
              <a:rPr lang="id-ID" dirty="0"/>
              <a:t>)- Puluhan warga Desa Umbul Kecamatan Kedungjajang Lumajang silih berganti mendatangi Pondok Kesehatan Desa (POKESDES) setempat, Jumat (27/02/2015). Kedatangan mereka ini tak lain untuk berobat karena mengalami luka melepuh di pinggul yang diduga korban malpraktek Oknum Bidan E-N (23).</a:t>
            </a:r>
          </a:p>
          <a:p>
            <a:pPr marL="0" indent="0">
              <a:buNone/>
            </a:pPr>
            <a:endParaRPr lang="id-ID" dirty="0"/>
          </a:p>
          <a:p>
            <a:pPr marL="0" indent="0">
              <a:buNone/>
            </a:pPr>
            <a:r>
              <a:rPr lang="id-ID" dirty="0"/>
              <a:t>Luka melepuh yang menimpa sedikitnya sekira 54 warga ini bermula sejak warga berobat ke Oknum Bidan beberapa bulan yang lalu, karena tak kunjung sembuh akhirnya warga melaporkan kejadian tersebut ke Kepala Desa setempat.</a:t>
            </a:r>
          </a:p>
          <a:p>
            <a:pPr marL="0" indent="0">
              <a:buNone/>
            </a:pPr>
            <a:endParaRPr lang="id-ID" dirty="0"/>
          </a:p>
          <a:p>
            <a:pPr marL="0" indent="0">
              <a:buNone/>
            </a:pPr>
            <a:r>
              <a:rPr lang="id-ID" dirty="0"/>
              <a:t>"Baru disuntik itu gak papa mas, tapi dua bulan kemudian bekas suntikan ini malah semakin parah hingga melepuh seperti ini," ungkap Ida salah satu warga.</a:t>
            </a:r>
          </a:p>
          <a:p>
            <a:pPr marL="0" indent="0">
              <a:buNone/>
            </a:pPr>
            <a:endParaRPr lang="id-ID" dirty="0"/>
          </a:p>
          <a:p>
            <a:pPr marL="0" indent="0">
              <a:buNone/>
            </a:pPr>
            <a:r>
              <a:rPr lang="id-ID" dirty="0"/>
              <a:t>Dinas kesehatan Kabupaten Lumajang, bersama petugas Puskesmas kedungjajang yang datang ke POKESDES setempat terus melakukan pengobatan cuma-cuma kepada para warga sembari memberikan obat.</a:t>
            </a:r>
          </a:p>
          <a:p>
            <a:pPr marL="0" indent="0">
              <a:buNone/>
            </a:pPr>
            <a:endParaRPr lang="id-ID" dirty="0"/>
          </a:p>
          <a:p>
            <a:pPr marL="0" indent="0">
              <a:buNone/>
            </a:pPr>
            <a:r>
              <a:rPr lang="id-ID" dirty="0"/>
              <a:t>Sementara Kepala Desa setempat, Bawon mengaku akan melaporkan kejadian tersebut ke Polisi, agar Oknum Bidan tersebut diproses secara hukum.</a:t>
            </a:r>
          </a:p>
          <a:p>
            <a:pPr marL="0" indent="0">
              <a:buNone/>
            </a:pPr>
            <a:endParaRPr lang="id-ID" dirty="0"/>
          </a:p>
        </p:txBody>
      </p:sp>
      <p:sp>
        <p:nvSpPr>
          <p:cNvPr id="4" name="Footer Placeholder 3"/>
          <p:cNvSpPr>
            <a:spLocks noGrp="1"/>
          </p:cNvSpPr>
          <p:nvPr>
            <p:ph type="ftr" sz="quarter" idx="16"/>
          </p:nvPr>
        </p:nvSpPr>
        <p:spPr/>
        <p:txBody>
          <a:bodyPr/>
          <a:lstStyle/>
          <a:p>
            <a:endParaRPr lang="id-ID" dirty="0"/>
          </a:p>
        </p:txBody>
      </p:sp>
      <p:sp>
        <p:nvSpPr>
          <p:cNvPr id="2" name="Title 1"/>
          <p:cNvSpPr>
            <a:spLocks noGrp="1"/>
          </p:cNvSpPr>
          <p:nvPr>
            <p:ph type="title"/>
          </p:nvPr>
        </p:nvSpPr>
        <p:spPr>
          <a:xfrm>
            <a:off x="304800" y="457200"/>
            <a:ext cx="8686800" cy="235496"/>
          </a:xfrm>
        </p:spPr>
        <p:txBody>
          <a:bodyPr>
            <a:normAutofit fontScale="90000"/>
          </a:bodyPr>
          <a:lstStyle/>
          <a:p>
            <a:endParaRPr lang="id-ID" dirty="0"/>
          </a:p>
        </p:txBody>
      </p:sp>
    </p:spTree>
    <p:extLst>
      <p:ext uri="{BB962C8B-B14F-4D97-AF65-F5344CB8AC3E}">
        <p14:creationId xmlns:p14="http://schemas.microsoft.com/office/powerpoint/2010/main" val="1135346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15520" y="3933056"/>
            <a:ext cx="3752624" cy="2503536"/>
          </a:xfrm>
        </p:spPr>
      </p:pic>
      <p:sp>
        <p:nvSpPr>
          <p:cNvPr id="4" name="Footer Placeholder 3"/>
          <p:cNvSpPr>
            <a:spLocks noGrp="1"/>
          </p:cNvSpPr>
          <p:nvPr>
            <p:ph type="ftr" sz="quarter" idx="16"/>
          </p:nvPr>
        </p:nvSpPr>
        <p:spPr/>
        <p:txBody>
          <a:bodyPr/>
          <a:lstStyle/>
          <a:p>
            <a:endParaRPr lang="id-ID"/>
          </a:p>
        </p:txBody>
      </p:sp>
      <p:sp>
        <p:nvSpPr>
          <p:cNvPr id="2" name="Title 1"/>
          <p:cNvSpPr>
            <a:spLocks noGrp="1"/>
          </p:cNvSpPr>
          <p:nvPr>
            <p:ph type="title"/>
          </p:nvPr>
        </p:nvSpPr>
        <p:spPr/>
        <p:txBody>
          <a:bodyPr/>
          <a:lstStyle/>
          <a:p>
            <a:endParaRPr lang="id-ID"/>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406400"/>
            <a:ext cx="7239000" cy="3022600"/>
          </a:xfrm>
          <a:prstGeom prst="rect">
            <a:avLst/>
          </a:prstGeom>
        </p:spPr>
      </p:pic>
    </p:spTree>
    <p:extLst>
      <p:ext uri="{BB962C8B-B14F-4D97-AF65-F5344CB8AC3E}">
        <p14:creationId xmlns:p14="http://schemas.microsoft.com/office/powerpoint/2010/main" val="301712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id-ID" dirty="0" smtClean="0"/>
          </a:p>
          <a:p>
            <a:endParaRPr lang="id-ID" dirty="0"/>
          </a:p>
        </p:txBody>
      </p:sp>
      <p:sp>
        <p:nvSpPr>
          <p:cNvPr id="5" name="Title 4"/>
          <p:cNvSpPr>
            <a:spLocks noGrp="1"/>
          </p:cNvSpPr>
          <p:nvPr>
            <p:ph type="title"/>
          </p:nvPr>
        </p:nvSpPr>
        <p:spPr>
          <a:xfrm>
            <a:off x="465544" y="1340768"/>
            <a:ext cx="8066896" cy="4824536"/>
          </a:xfrm>
        </p:spPr>
        <p:txBody>
          <a:bodyPr>
            <a:normAutofit/>
          </a:bodyPr>
          <a:lstStyle/>
          <a:p>
            <a:pPr algn="l"/>
            <a:r>
              <a:rPr lang="id-ID" sz="3600" dirty="0" smtClean="0">
                <a:solidFill>
                  <a:schemeClr val="tx1"/>
                </a:solidFill>
              </a:rPr>
              <a:t>seorang </a:t>
            </a:r>
            <a:r>
              <a:rPr lang="id-ID" sz="3600" i="1" u="sng" dirty="0">
                <a:solidFill>
                  <a:schemeClr val="tx1"/>
                </a:solidFill>
              </a:rPr>
              <a:t>perempuan</a:t>
            </a:r>
            <a:r>
              <a:rPr lang="id-ID" sz="3600" dirty="0">
                <a:solidFill>
                  <a:schemeClr val="tx1"/>
                </a:solidFill>
              </a:rPr>
              <a:t> yang lulus dari pendidikan Bidan yang diakui pemerintah dan organisasi profesi di wilayah Negara Republik Indonesia serta memiliki </a:t>
            </a:r>
            <a:r>
              <a:rPr lang="id-ID" sz="3600" i="1" u="sng" dirty="0">
                <a:solidFill>
                  <a:schemeClr val="tx1"/>
                </a:solidFill>
              </a:rPr>
              <a:t>kompetensi</a:t>
            </a:r>
            <a:r>
              <a:rPr lang="id-ID" sz="3600" dirty="0">
                <a:solidFill>
                  <a:schemeClr val="tx1"/>
                </a:solidFill>
              </a:rPr>
              <a:t> dan kualifikasi untuk </a:t>
            </a:r>
            <a:r>
              <a:rPr lang="id-ID" sz="3600" i="1" u="sng" dirty="0">
                <a:solidFill>
                  <a:schemeClr val="tx1"/>
                </a:solidFill>
              </a:rPr>
              <a:t>diregister, sertifikasi </a:t>
            </a:r>
            <a:r>
              <a:rPr lang="id-ID" sz="3600" dirty="0">
                <a:solidFill>
                  <a:schemeClr val="tx1"/>
                </a:solidFill>
              </a:rPr>
              <a:t>dan atau secara sah mendapat </a:t>
            </a:r>
            <a:r>
              <a:rPr lang="id-ID" sz="3600" i="1" u="sng" dirty="0">
                <a:solidFill>
                  <a:schemeClr val="tx1"/>
                </a:solidFill>
              </a:rPr>
              <a:t>lisensi </a:t>
            </a:r>
            <a:r>
              <a:rPr lang="id-ID" sz="3600" dirty="0" smtClean="0">
                <a:solidFill>
                  <a:schemeClr val="tx1"/>
                </a:solidFill>
              </a:rPr>
              <a:t>untuk </a:t>
            </a:r>
            <a:r>
              <a:rPr lang="id-ID" sz="3600" dirty="0">
                <a:solidFill>
                  <a:schemeClr val="tx1"/>
                </a:solidFill>
              </a:rPr>
              <a:t>menjalankan praktik kebidanan</a:t>
            </a:r>
          </a:p>
        </p:txBody>
      </p:sp>
      <p:sp>
        <p:nvSpPr>
          <p:cNvPr id="6" name="Text Placeholder 5"/>
          <p:cNvSpPr>
            <a:spLocks noGrp="1"/>
          </p:cNvSpPr>
          <p:nvPr>
            <p:ph type="body" idx="1"/>
          </p:nvPr>
        </p:nvSpPr>
        <p:spPr>
          <a:xfrm>
            <a:off x="755576" y="620689"/>
            <a:ext cx="7029523" cy="720080"/>
          </a:xfrm>
        </p:spPr>
        <p:txBody>
          <a:bodyPr>
            <a:normAutofit/>
          </a:bodyPr>
          <a:lstStyle/>
          <a:p>
            <a:pPr algn="ctr"/>
            <a:r>
              <a:rPr lang="id-ID" sz="3200" dirty="0" smtClean="0">
                <a:solidFill>
                  <a:schemeClr val="tx1">
                    <a:lumMod val="95000"/>
                    <a:lumOff val="5000"/>
                  </a:schemeClr>
                </a:solidFill>
              </a:rPr>
              <a:t>DEFINISI (IBI)</a:t>
            </a:r>
            <a:endParaRPr lang="id-ID" sz="3200" dirty="0">
              <a:solidFill>
                <a:schemeClr val="tx1">
                  <a:lumMod val="95000"/>
                  <a:lumOff val="5000"/>
                </a:schemeClr>
              </a:solidFill>
            </a:endParaRPr>
          </a:p>
        </p:txBody>
      </p:sp>
    </p:spTree>
    <p:extLst>
      <p:ext uri="{BB962C8B-B14F-4D97-AF65-F5344CB8AC3E}">
        <p14:creationId xmlns:p14="http://schemas.microsoft.com/office/powerpoint/2010/main" val="3870975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id-ID"/>
          </a:p>
        </p:txBody>
      </p:sp>
      <p:sp>
        <p:nvSpPr>
          <p:cNvPr id="2" name="Title 1"/>
          <p:cNvSpPr>
            <a:spLocks noGrp="1"/>
          </p:cNvSpPr>
          <p:nvPr>
            <p:ph type="title"/>
          </p:nvPr>
        </p:nvSpPr>
        <p:spPr>
          <a:xfrm>
            <a:off x="467544" y="1700808"/>
            <a:ext cx="7916416" cy="4320480"/>
          </a:xfrm>
        </p:spPr>
        <p:txBody>
          <a:bodyPr>
            <a:normAutofit/>
          </a:bodyPr>
          <a:lstStyle/>
          <a:p>
            <a:pPr algn="l"/>
            <a:r>
              <a:rPr lang="en-US" sz="2400" dirty="0">
                <a:solidFill>
                  <a:schemeClr val="tx1"/>
                </a:solidFill>
              </a:rPr>
              <a:t>A midwife </a:t>
            </a:r>
            <a:r>
              <a:rPr lang="en-US" sz="2400" i="1" u="sng" dirty="0">
                <a:solidFill>
                  <a:schemeClr val="tx1"/>
                </a:solidFill>
              </a:rPr>
              <a:t>is a person </a:t>
            </a:r>
            <a:r>
              <a:rPr lang="en-US" sz="2400" dirty="0">
                <a:solidFill>
                  <a:schemeClr val="tx1"/>
                </a:solidFill>
              </a:rPr>
              <a:t>who has successfully completed a midwifery </a:t>
            </a:r>
            <a:r>
              <a:rPr lang="en-US" sz="2400" dirty="0" smtClean="0">
                <a:solidFill>
                  <a:schemeClr val="tx1"/>
                </a:solidFill>
              </a:rPr>
              <a:t>education</a:t>
            </a:r>
            <a:r>
              <a:rPr lang="id-ID" sz="2400" dirty="0" smtClean="0">
                <a:solidFill>
                  <a:schemeClr val="tx1"/>
                </a:solidFill>
              </a:rPr>
              <a:t> </a:t>
            </a:r>
            <a:r>
              <a:rPr lang="en-US" sz="2400" dirty="0" err="1" smtClean="0">
                <a:solidFill>
                  <a:schemeClr val="tx1"/>
                </a:solidFill>
              </a:rPr>
              <a:t>programme</a:t>
            </a:r>
            <a:r>
              <a:rPr lang="en-US" sz="2400" dirty="0" smtClean="0">
                <a:solidFill>
                  <a:schemeClr val="tx1"/>
                </a:solidFill>
              </a:rPr>
              <a:t> </a:t>
            </a:r>
            <a:r>
              <a:rPr lang="en-US" sz="2400" dirty="0">
                <a:solidFill>
                  <a:schemeClr val="tx1"/>
                </a:solidFill>
              </a:rPr>
              <a:t>that is duly recognized in the country where it is located and that </a:t>
            </a:r>
            <a:r>
              <a:rPr lang="en-US" sz="2400" dirty="0" smtClean="0">
                <a:solidFill>
                  <a:schemeClr val="tx1"/>
                </a:solidFill>
              </a:rPr>
              <a:t>is</a:t>
            </a:r>
            <a:r>
              <a:rPr lang="id-ID" sz="2400" dirty="0" smtClean="0">
                <a:solidFill>
                  <a:schemeClr val="tx1"/>
                </a:solidFill>
              </a:rPr>
              <a:t> </a:t>
            </a:r>
            <a:r>
              <a:rPr lang="en-US" sz="2400" dirty="0" smtClean="0">
                <a:solidFill>
                  <a:schemeClr val="tx1"/>
                </a:solidFill>
              </a:rPr>
              <a:t>based </a:t>
            </a:r>
            <a:r>
              <a:rPr lang="en-US" sz="2400" dirty="0">
                <a:solidFill>
                  <a:schemeClr val="tx1"/>
                </a:solidFill>
              </a:rPr>
              <a:t>on the ICM Essential Competencies for Basic Midwifery Practice and </a:t>
            </a:r>
            <a:r>
              <a:rPr lang="en-US" sz="2400" dirty="0" smtClean="0">
                <a:solidFill>
                  <a:schemeClr val="tx1"/>
                </a:solidFill>
              </a:rPr>
              <a:t>the</a:t>
            </a:r>
            <a:r>
              <a:rPr lang="id-ID" sz="2400" dirty="0" smtClean="0">
                <a:solidFill>
                  <a:schemeClr val="tx1"/>
                </a:solidFill>
              </a:rPr>
              <a:t> </a:t>
            </a:r>
            <a:r>
              <a:rPr lang="en-US" sz="2400" dirty="0" smtClean="0">
                <a:solidFill>
                  <a:schemeClr val="tx1"/>
                </a:solidFill>
              </a:rPr>
              <a:t>framework </a:t>
            </a:r>
            <a:r>
              <a:rPr lang="en-US" sz="2400" dirty="0">
                <a:solidFill>
                  <a:schemeClr val="tx1"/>
                </a:solidFill>
              </a:rPr>
              <a:t>of the ICM Global Standards for Midwifery Education; who </a:t>
            </a:r>
            <a:r>
              <a:rPr lang="en-US" sz="2400" dirty="0" smtClean="0">
                <a:solidFill>
                  <a:schemeClr val="tx1"/>
                </a:solidFill>
              </a:rPr>
              <a:t>has</a:t>
            </a:r>
            <a:r>
              <a:rPr lang="id-ID" sz="2400" dirty="0" smtClean="0">
                <a:solidFill>
                  <a:schemeClr val="tx1"/>
                </a:solidFill>
              </a:rPr>
              <a:t> </a:t>
            </a:r>
            <a:r>
              <a:rPr lang="en-US" sz="2400" dirty="0" smtClean="0">
                <a:solidFill>
                  <a:schemeClr val="tx1"/>
                </a:solidFill>
              </a:rPr>
              <a:t>acquired </a:t>
            </a:r>
            <a:r>
              <a:rPr lang="en-US" sz="2400" dirty="0">
                <a:solidFill>
                  <a:schemeClr val="tx1"/>
                </a:solidFill>
              </a:rPr>
              <a:t>the requisite qualifications to be </a:t>
            </a:r>
            <a:r>
              <a:rPr lang="en-US" sz="2400" i="1" u="sng" dirty="0">
                <a:solidFill>
                  <a:schemeClr val="tx1"/>
                </a:solidFill>
              </a:rPr>
              <a:t>registered and/or legally licensed </a:t>
            </a:r>
            <a:r>
              <a:rPr lang="en-US" sz="2400" dirty="0" smtClean="0">
                <a:solidFill>
                  <a:schemeClr val="tx1"/>
                </a:solidFill>
              </a:rPr>
              <a:t>to</a:t>
            </a:r>
            <a:r>
              <a:rPr lang="id-ID" sz="2400" dirty="0" smtClean="0">
                <a:solidFill>
                  <a:schemeClr val="tx1"/>
                </a:solidFill>
              </a:rPr>
              <a:t> </a:t>
            </a:r>
            <a:r>
              <a:rPr lang="en-US" sz="2400" dirty="0" smtClean="0">
                <a:solidFill>
                  <a:schemeClr val="tx1"/>
                </a:solidFill>
              </a:rPr>
              <a:t>practice </a:t>
            </a:r>
            <a:r>
              <a:rPr lang="en-US" sz="2400" dirty="0">
                <a:solidFill>
                  <a:schemeClr val="tx1"/>
                </a:solidFill>
              </a:rPr>
              <a:t>midwifery and use the title ‘midwife’; and who </a:t>
            </a:r>
            <a:r>
              <a:rPr lang="en-US" sz="2400" dirty="0" smtClean="0">
                <a:solidFill>
                  <a:schemeClr val="tx1"/>
                </a:solidFill>
              </a:rPr>
              <a:t>demonstrates</a:t>
            </a:r>
            <a:r>
              <a:rPr lang="id-ID" sz="2400" dirty="0" smtClean="0">
                <a:solidFill>
                  <a:schemeClr val="tx1"/>
                </a:solidFill>
              </a:rPr>
              <a:t> </a:t>
            </a:r>
            <a:r>
              <a:rPr lang="en-US" sz="2400" dirty="0" smtClean="0">
                <a:solidFill>
                  <a:schemeClr val="tx1"/>
                </a:solidFill>
              </a:rPr>
              <a:t>competency </a:t>
            </a:r>
            <a:r>
              <a:rPr lang="en-US" sz="2400" dirty="0">
                <a:solidFill>
                  <a:schemeClr val="tx1"/>
                </a:solidFill>
              </a:rPr>
              <a:t>in the practice of midwifery. </a:t>
            </a:r>
            <a:br>
              <a:rPr lang="en-US" sz="2400" dirty="0">
                <a:solidFill>
                  <a:schemeClr val="tx1"/>
                </a:solidFill>
              </a:rPr>
            </a:br>
            <a:endParaRPr lang="id-ID" sz="2400" dirty="0">
              <a:solidFill>
                <a:schemeClr val="tx1"/>
              </a:solidFill>
            </a:endParaRPr>
          </a:p>
        </p:txBody>
      </p:sp>
      <p:sp>
        <p:nvSpPr>
          <p:cNvPr id="3" name="Text Placeholder 2"/>
          <p:cNvSpPr>
            <a:spLocks noGrp="1"/>
          </p:cNvSpPr>
          <p:nvPr>
            <p:ph type="body" idx="1"/>
          </p:nvPr>
        </p:nvSpPr>
        <p:spPr>
          <a:xfrm>
            <a:off x="755576" y="548681"/>
            <a:ext cx="7029523" cy="936104"/>
          </a:xfrm>
        </p:spPr>
        <p:txBody>
          <a:bodyPr>
            <a:normAutofit lnSpcReduction="10000"/>
          </a:bodyPr>
          <a:lstStyle/>
          <a:p>
            <a:r>
              <a:rPr lang="en-US" sz="2800" b="1" dirty="0"/>
              <a:t>ICM International Definition of the Midwife</a:t>
            </a:r>
            <a:endParaRPr lang="id-ID" sz="2800" b="1" dirty="0"/>
          </a:p>
        </p:txBody>
      </p:sp>
    </p:spTree>
    <p:extLst>
      <p:ext uri="{BB962C8B-B14F-4D97-AF65-F5344CB8AC3E}">
        <p14:creationId xmlns:p14="http://schemas.microsoft.com/office/powerpoint/2010/main" val="2946099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id-ID"/>
          </a:p>
        </p:txBody>
      </p:sp>
      <p:sp>
        <p:nvSpPr>
          <p:cNvPr id="2" name="Title 1"/>
          <p:cNvSpPr>
            <a:spLocks noGrp="1"/>
          </p:cNvSpPr>
          <p:nvPr>
            <p:ph type="title"/>
          </p:nvPr>
        </p:nvSpPr>
        <p:spPr>
          <a:xfrm>
            <a:off x="323528" y="836712"/>
            <a:ext cx="8208912" cy="5256584"/>
          </a:xfrm>
        </p:spPr>
        <p:txBody>
          <a:bodyPr>
            <a:normAutofit fontScale="90000"/>
          </a:bodyPr>
          <a:lstStyle/>
          <a:p>
            <a:pPr algn="l"/>
            <a:r>
              <a:rPr lang="id-ID" sz="2400" dirty="0">
                <a:solidFill>
                  <a:srgbClr val="FF0000"/>
                </a:solidFill>
              </a:rPr>
              <a:t>Keputusan Menteri Kesehatan Nomor5380/IX/1963</a:t>
            </a:r>
            <a:r>
              <a:rPr lang="id-ID" sz="2400" dirty="0" smtClean="0">
                <a:solidFill>
                  <a:schemeClr val="tx1"/>
                </a:solidFill>
              </a:rPr>
              <a:t>, </a:t>
            </a:r>
            <a:br>
              <a:rPr lang="id-ID" sz="2400" dirty="0" smtClean="0">
                <a:solidFill>
                  <a:schemeClr val="tx1"/>
                </a:solidFill>
              </a:rPr>
            </a:br>
            <a:r>
              <a:rPr lang="id-ID" sz="2400" dirty="0" smtClean="0">
                <a:solidFill>
                  <a:schemeClr val="bg1"/>
                </a:solidFill>
              </a:rPr>
              <a:t>wewenang </a:t>
            </a:r>
            <a:r>
              <a:rPr lang="id-ID" sz="2400" dirty="0">
                <a:solidFill>
                  <a:schemeClr val="bg1"/>
                </a:solidFill>
              </a:rPr>
              <a:t>bidan terbatas pada pertolongan persalinan normal secara mandiri, didampingi tugas lain</a:t>
            </a:r>
            <a:r>
              <a:rPr lang="id-ID" sz="2400" dirty="0" smtClean="0">
                <a:solidFill>
                  <a:schemeClr val="bg1"/>
                </a:solidFill>
              </a:rPr>
              <a:t>.</a:t>
            </a:r>
            <a:br>
              <a:rPr lang="id-ID" sz="2400" dirty="0" smtClean="0">
                <a:solidFill>
                  <a:schemeClr val="bg1"/>
                </a:solidFill>
              </a:rPr>
            </a:br>
            <a:r>
              <a:rPr lang="id-ID" sz="2400" dirty="0">
                <a:solidFill>
                  <a:srgbClr val="FFFF00"/>
                </a:solidFill>
              </a:rPr>
              <a:t/>
            </a:r>
            <a:br>
              <a:rPr lang="id-ID" sz="2400" dirty="0">
                <a:solidFill>
                  <a:srgbClr val="FFFF00"/>
                </a:solidFill>
              </a:rPr>
            </a:br>
            <a:r>
              <a:rPr lang="id-ID" sz="2400" dirty="0">
                <a:solidFill>
                  <a:srgbClr val="FF0000"/>
                </a:solidFill>
              </a:rPr>
              <a:t>Permenkes No. 363/IX/1980</a:t>
            </a:r>
            <a:r>
              <a:rPr lang="id-ID" sz="2400" dirty="0" smtClean="0">
                <a:solidFill>
                  <a:schemeClr val="tx1"/>
                </a:solidFill>
              </a:rPr>
              <a:t>,</a:t>
            </a:r>
            <a:br>
              <a:rPr lang="id-ID" sz="2400" dirty="0" smtClean="0">
                <a:solidFill>
                  <a:schemeClr val="tx1"/>
                </a:solidFill>
              </a:rPr>
            </a:br>
            <a:r>
              <a:rPr lang="id-ID" sz="2400" dirty="0" smtClean="0">
                <a:solidFill>
                  <a:schemeClr val="bg1"/>
                </a:solidFill>
              </a:rPr>
              <a:t>yang </a:t>
            </a:r>
            <a:r>
              <a:rPr lang="id-ID" sz="2400" dirty="0">
                <a:solidFill>
                  <a:schemeClr val="bg1"/>
                </a:solidFill>
              </a:rPr>
              <a:t>kemudian diubah lagi menjadi Permenkes 623/1989 </a:t>
            </a:r>
            <a:r>
              <a:rPr lang="id-ID" sz="2400" dirty="0" smtClean="0">
                <a:solidFill>
                  <a:schemeClr val="bg1"/>
                </a:solidFill>
              </a:rPr>
              <a:t> </a:t>
            </a:r>
            <a:r>
              <a:rPr lang="id-ID" sz="2400" dirty="0">
                <a:solidFill>
                  <a:schemeClr val="bg1"/>
                </a:solidFill>
              </a:rPr>
              <a:t>wewenang bidan dibagi menjadi dua yaitu wewenang umum dan </a:t>
            </a:r>
            <a:r>
              <a:rPr lang="id-ID" sz="2400" dirty="0" smtClean="0">
                <a:solidFill>
                  <a:schemeClr val="bg1"/>
                </a:solidFill>
              </a:rPr>
              <a:t>khusus</a:t>
            </a:r>
            <a:r>
              <a:rPr lang="id-ID" sz="2400" dirty="0">
                <a:solidFill>
                  <a:schemeClr val="bg1"/>
                </a:solidFill>
              </a:rPr>
              <a:t/>
            </a:r>
            <a:br>
              <a:rPr lang="id-ID" sz="2400" dirty="0">
                <a:solidFill>
                  <a:schemeClr val="bg1"/>
                </a:solidFill>
              </a:rPr>
            </a:br>
            <a:r>
              <a:rPr lang="id-ID" sz="2400" dirty="0">
                <a:solidFill>
                  <a:schemeClr val="bg1"/>
                </a:solidFill>
              </a:rPr>
              <a:t>Pelaksanaan dari Permenkes ini, bidan dalam melaksanakan praktek perorangan di bawah pengawasan </a:t>
            </a:r>
            <a:r>
              <a:rPr lang="id-ID" sz="2400" dirty="0" smtClean="0">
                <a:solidFill>
                  <a:schemeClr val="bg1"/>
                </a:solidFill>
              </a:rPr>
              <a:t>dokter</a:t>
            </a:r>
            <a:r>
              <a:rPr lang="id-ID" sz="2400" dirty="0" smtClean="0">
                <a:solidFill>
                  <a:schemeClr val="tx1"/>
                </a:solidFill>
              </a:rPr>
              <a:t/>
            </a:r>
            <a:br>
              <a:rPr lang="id-ID" sz="2400" dirty="0" smtClean="0">
                <a:solidFill>
                  <a:schemeClr val="tx1"/>
                </a:solidFill>
              </a:rPr>
            </a:br>
            <a:r>
              <a:rPr lang="id-ID" sz="2400" dirty="0">
                <a:solidFill>
                  <a:schemeClr val="tx1"/>
                </a:solidFill>
              </a:rPr>
              <a:t/>
            </a:r>
            <a:br>
              <a:rPr lang="id-ID" sz="2400" dirty="0">
                <a:solidFill>
                  <a:schemeClr val="tx1"/>
                </a:solidFill>
              </a:rPr>
            </a:br>
            <a:r>
              <a:rPr lang="id-ID" sz="2400" dirty="0" smtClean="0">
                <a:solidFill>
                  <a:srgbClr val="FF0000"/>
                </a:solidFill>
              </a:rPr>
              <a:t>Prmenkes </a:t>
            </a:r>
            <a:r>
              <a:rPr lang="id-ID" sz="2400" dirty="0">
                <a:solidFill>
                  <a:srgbClr val="FF0000"/>
                </a:solidFill>
              </a:rPr>
              <a:t>No. 572/VI/1996</a:t>
            </a:r>
            <a:r>
              <a:rPr lang="id-ID" sz="2400" dirty="0">
                <a:solidFill>
                  <a:schemeClr val="tx1"/>
                </a:solidFill>
              </a:rPr>
              <a:t>, </a:t>
            </a:r>
            <a:r>
              <a:rPr lang="id-ID" sz="2400" dirty="0" smtClean="0">
                <a:solidFill>
                  <a:schemeClr val="tx1"/>
                </a:solidFill>
              </a:rPr>
              <a:t/>
            </a:r>
            <a:br>
              <a:rPr lang="id-ID" sz="2400" dirty="0" smtClean="0">
                <a:solidFill>
                  <a:schemeClr val="tx1"/>
                </a:solidFill>
              </a:rPr>
            </a:br>
            <a:r>
              <a:rPr lang="id-ID" sz="2400" dirty="0" smtClean="0">
                <a:solidFill>
                  <a:schemeClr val="bg1"/>
                </a:solidFill>
              </a:rPr>
              <a:t>wewenang </a:t>
            </a:r>
            <a:r>
              <a:rPr lang="id-ID" sz="2400" dirty="0">
                <a:solidFill>
                  <a:schemeClr val="bg1"/>
                </a:solidFill>
              </a:rPr>
              <a:t>ini mengatur tentang registrasi dan praktek bidan. Bidan dalam melaksanakan prakteknya diberi kewenangan yang mandiri</a:t>
            </a:r>
          </a:p>
        </p:txBody>
      </p:sp>
      <p:sp>
        <p:nvSpPr>
          <p:cNvPr id="3" name="Text Placeholder 2"/>
          <p:cNvSpPr>
            <a:spLocks noGrp="1"/>
          </p:cNvSpPr>
          <p:nvPr>
            <p:ph type="body" idx="1"/>
          </p:nvPr>
        </p:nvSpPr>
        <p:spPr>
          <a:xfrm>
            <a:off x="467544" y="0"/>
            <a:ext cx="7848872" cy="1268759"/>
          </a:xfrm>
        </p:spPr>
        <p:txBody>
          <a:bodyPr/>
          <a:lstStyle/>
          <a:p>
            <a:endParaRPr lang="id-ID" b="1" dirty="0" smtClean="0"/>
          </a:p>
          <a:p>
            <a:endParaRPr lang="id-ID" b="1" dirty="0"/>
          </a:p>
          <a:p>
            <a:r>
              <a:rPr lang="id-ID" b="1" dirty="0" smtClean="0"/>
              <a:t>WEWENANG </a:t>
            </a:r>
            <a:r>
              <a:rPr lang="id-ID" b="1" dirty="0" smtClean="0"/>
              <a:t>DAN PENGATURAN PRAKTIK KEBIDANAN</a:t>
            </a:r>
            <a:endParaRPr lang="id-ID" b="1" dirty="0"/>
          </a:p>
        </p:txBody>
      </p:sp>
    </p:spTree>
    <p:extLst>
      <p:ext uri="{BB962C8B-B14F-4D97-AF65-F5344CB8AC3E}">
        <p14:creationId xmlns:p14="http://schemas.microsoft.com/office/powerpoint/2010/main" val="2579802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520" y="476672"/>
            <a:ext cx="8496943" cy="5976664"/>
          </a:xfrm>
        </p:spPr>
        <p:txBody>
          <a:bodyPr>
            <a:normAutofit fontScale="92500" lnSpcReduction="20000"/>
          </a:bodyPr>
          <a:lstStyle/>
          <a:p>
            <a:pPr marL="0" indent="0">
              <a:buNone/>
            </a:pPr>
            <a:r>
              <a:rPr lang="id-ID" sz="2000" b="1" dirty="0">
                <a:solidFill>
                  <a:srgbClr val="FF0000"/>
                </a:solidFill>
              </a:rPr>
              <a:t>Keputusan Menteri Kesehatan Nomor </a:t>
            </a:r>
            <a:r>
              <a:rPr lang="id-ID" sz="2000" b="1" dirty="0" smtClean="0">
                <a:solidFill>
                  <a:srgbClr val="FF0000"/>
                </a:solidFill>
              </a:rPr>
              <a:t>900/Menkes/SK/VII/2002</a:t>
            </a:r>
          </a:p>
          <a:p>
            <a:pPr marL="0" indent="0">
              <a:buNone/>
            </a:pPr>
            <a:r>
              <a:rPr lang="id-ID" sz="2000" b="1" dirty="0">
                <a:solidFill>
                  <a:schemeClr val="bg1"/>
                </a:solidFill>
              </a:rPr>
              <a:t>kewenangan </a:t>
            </a:r>
            <a:r>
              <a:rPr lang="id-ID" sz="2000" b="1" dirty="0" smtClean="0">
                <a:solidFill>
                  <a:schemeClr val="bg1"/>
                </a:solidFill>
              </a:rPr>
              <a:t>bidan </a:t>
            </a:r>
            <a:r>
              <a:rPr lang="id-ID" sz="2000" b="1" dirty="0">
                <a:solidFill>
                  <a:schemeClr val="bg1"/>
                </a:solidFill>
              </a:rPr>
              <a:t>diatur begitu luas sebagai berikut</a:t>
            </a:r>
            <a:r>
              <a:rPr lang="id-ID" sz="2000" b="1" dirty="0" smtClean="0">
                <a:solidFill>
                  <a:schemeClr val="bg1"/>
                </a:solidFill>
              </a:rPr>
              <a:t>:</a:t>
            </a:r>
          </a:p>
          <a:p>
            <a:pPr marL="0" indent="0">
              <a:buNone/>
            </a:pPr>
            <a:r>
              <a:rPr lang="id-ID" sz="2000" b="1" dirty="0" smtClean="0">
                <a:solidFill>
                  <a:schemeClr val="bg1"/>
                </a:solidFill>
              </a:rPr>
              <a:t>Pelayanan </a:t>
            </a:r>
            <a:r>
              <a:rPr lang="id-ID" sz="2000" b="1" dirty="0">
                <a:solidFill>
                  <a:schemeClr val="bg1"/>
                </a:solidFill>
              </a:rPr>
              <a:t>kebidanan yang ditujukan kepada ibu dan anak.</a:t>
            </a:r>
          </a:p>
          <a:p>
            <a:pPr marL="0" indent="0">
              <a:buNone/>
            </a:pPr>
            <a:r>
              <a:rPr lang="id-ID" sz="2000" b="1" dirty="0" smtClean="0">
                <a:solidFill>
                  <a:schemeClr val="bg1"/>
                </a:solidFill>
              </a:rPr>
              <a:t>Pelayanan </a:t>
            </a:r>
            <a:r>
              <a:rPr lang="id-ID" sz="2000" b="1" dirty="0">
                <a:solidFill>
                  <a:schemeClr val="bg1"/>
                </a:solidFill>
              </a:rPr>
              <a:t>kepada ibu diberikan pada masa pranikah, prahamil, masa kehamilan, masa persalinan, masa nifas, menyusui dan masa antara (periode interval). Pelayanan kebidanan kepada anak diberikan pada masa bayi baru lahir, masa bayi, masa anak balita dan masa pra sekolah.</a:t>
            </a:r>
          </a:p>
          <a:p>
            <a:pPr marL="0" indent="0">
              <a:buNone/>
            </a:pPr>
            <a:r>
              <a:rPr lang="id-ID" sz="2000" b="1" dirty="0"/>
              <a:t> </a:t>
            </a:r>
            <a:endParaRPr lang="id-ID" sz="2000" b="1" dirty="0" smtClean="0"/>
          </a:p>
          <a:p>
            <a:pPr marL="0" indent="0">
              <a:buNone/>
            </a:pPr>
            <a:r>
              <a:rPr lang="id-ID" sz="2000" b="1" dirty="0" smtClean="0">
                <a:solidFill>
                  <a:srgbClr val="C00000"/>
                </a:solidFill>
              </a:rPr>
              <a:t>Dalam </a:t>
            </a:r>
            <a:r>
              <a:rPr lang="id-ID" sz="2000" b="1" dirty="0">
                <a:solidFill>
                  <a:srgbClr val="C00000"/>
                </a:solidFill>
              </a:rPr>
              <a:t>keadaan tidak terdapat dokter yang berwenang pada wilayah tersebut, bidan dapat memberikan pelayanan pengobatan pada penyakit ringan bagi ibu dan </a:t>
            </a:r>
            <a:r>
              <a:rPr lang="id-ID" sz="2000" b="1" dirty="0" smtClean="0">
                <a:solidFill>
                  <a:srgbClr val="C00000"/>
                </a:solidFill>
              </a:rPr>
              <a:t>anak </a:t>
            </a:r>
            <a:r>
              <a:rPr lang="id-ID" sz="2000" b="1" dirty="0">
                <a:solidFill>
                  <a:srgbClr val="C00000"/>
                </a:solidFill>
              </a:rPr>
              <a:t>sesuai dengan </a:t>
            </a:r>
            <a:r>
              <a:rPr lang="id-ID" sz="2000" b="1" dirty="0" smtClean="0">
                <a:solidFill>
                  <a:srgbClr val="C00000"/>
                </a:solidFill>
              </a:rPr>
              <a:t>kemampuannya</a:t>
            </a:r>
          </a:p>
          <a:p>
            <a:pPr marL="0" indent="0">
              <a:buNone/>
            </a:pPr>
            <a:endParaRPr lang="id-ID" sz="2000" b="1" dirty="0">
              <a:solidFill>
                <a:srgbClr val="C00000"/>
              </a:solidFill>
            </a:endParaRPr>
          </a:p>
          <a:p>
            <a:pPr marL="0" indent="0">
              <a:buNone/>
            </a:pPr>
            <a:r>
              <a:rPr lang="id-ID" sz="2000" b="1" dirty="0">
                <a:solidFill>
                  <a:srgbClr val="FF0000"/>
                </a:solidFill>
              </a:rPr>
              <a:t>Peraturan Menteri Kesehatan Nomor </a:t>
            </a:r>
            <a:r>
              <a:rPr lang="id-ID" sz="2000" b="1" dirty="0" smtClean="0">
                <a:solidFill>
                  <a:srgbClr val="FF0000"/>
                </a:solidFill>
              </a:rPr>
              <a:t>Hk.02.02/Menkes/149/I/2010</a:t>
            </a:r>
          </a:p>
          <a:p>
            <a:pPr marL="0" indent="0">
              <a:buNone/>
            </a:pPr>
            <a:r>
              <a:rPr lang="id-ID" sz="2000" b="1" dirty="0">
                <a:solidFill>
                  <a:schemeClr val="bg1"/>
                </a:solidFill>
              </a:rPr>
              <a:t>Pelayanan kebidanan kepada ibu diberikan pada masa kehamilan, masa persalinan, masa nifas, dan masa menyusui. Pelayanan kebidanan kepada bayi diberikan pada bayi baru lahir normal sampai usia 28 (dua puluh delapan) </a:t>
            </a:r>
            <a:r>
              <a:rPr lang="id-ID" sz="2000" b="1" dirty="0" smtClean="0">
                <a:solidFill>
                  <a:schemeClr val="bg1"/>
                </a:solidFill>
              </a:rPr>
              <a:t>hari</a:t>
            </a:r>
          </a:p>
          <a:p>
            <a:pPr marL="0" indent="0">
              <a:buNone/>
            </a:pPr>
            <a:r>
              <a:rPr lang="id-ID" sz="2000" b="1" dirty="0">
                <a:solidFill>
                  <a:srgbClr val="C00000"/>
                </a:solidFill>
              </a:rPr>
              <a:t>kewenagan bidan disini sangat dibatasi seperti pelayanan kebidanan hanya diberikan kepada bayi dan diberikan pada bayi baru lahir normal sampai usia 28 (dua puluh delapan)</a:t>
            </a:r>
          </a:p>
        </p:txBody>
      </p:sp>
      <p:sp>
        <p:nvSpPr>
          <p:cNvPr id="4" name="Footer Placeholder 3"/>
          <p:cNvSpPr>
            <a:spLocks noGrp="1"/>
          </p:cNvSpPr>
          <p:nvPr>
            <p:ph type="ftr" sz="quarter" idx="16"/>
          </p:nvPr>
        </p:nvSpPr>
        <p:spPr/>
        <p:txBody>
          <a:bodyPr/>
          <a:lstStyle/>
          <a:p>
            <a:endParaRPr lang="id-ID"/>
          </a:p>
        </p:txBody>
      </p:sp>
      <p:sp>
        <p:nvSpPr>
          <p:cNvPr id="5" name="Title 4"/>
          <p:cNvSpPr>
            <a:spLocks noGrp="1"/>
          </p:cNvSpPr>
          <p:nvPr>
            <p:ph type="title"/>
          </p:nvPr>
        </p:nvSpPr>
        <p:spPr>
          <a:xfrm>
            <a:off x="457200" y="338328"/>
            <a:ext cx="8229600" cy="138344"/>
          </a:xfrm>
        </p:spPr>
        <p:txBody>
          <a:bodyPr>
            <a:normAutofit fontScale="90000"/>
          </a:bodyPr>
          <a:lstStyle/>
          <a:p>
            <a:endParaRPr lang="id-ID" dirty="0"/>
          </a:p>
        </p:txBody>
      </p:sp>
    </p:spTree>
    <p:extLst>
      <p:ext uri="{BB962C8B-B14F-4D97-AF65-F5344CB8AC3E}">
        <p14:creationId xmlns:p14="http://schemas.microsoft.com/office/powerpoint/2010/main" val="28824566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2066</TotalTime>
  <Words>2204</Words>
  <Application>Microsoft Office PowerPoint</Application>
  <PresentationFormat>On-screen Show (4:3)</PresentationFormat>
  <Paragraphs>218</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Paper</vt:lpstr>
      <vt:lpstr>Dr Syarief Hudaya, MH Kes</vt:lpstr>
      <vt:lpstr>ASPEK ETIK DAN HUKUM PRAKTIK  BIDAN DI PELAYANAN KESEHATAN PRIMER</vt:lpstr>
      <vt:lpstr>Kasus Dugaan malpraktik bidan</vt:lpstr>
      <vt:lpstr>PowerPoint Presentation</vt:lpstr>
      <vt:lpstr>PowerPoint Presentation</vt:lpstr>
      <vt:lpstr>seorang perempuan yang lulus dari pendidikan Bidan yang diakui pemerintah dan organisasi profesi di wilayah Negara Republik Indonesia serta memiliki kompetensi dan kualifikasi untuk diregister, sertifikasi dan atau secara sah mendapat lisensi untuk menjalankan praktik kebidanan</vt:lpstr>
      <vt:lpstr>A midwife is a person who has successfully completed a midwifery education programme that is duly recognized in the country where it is located and that is based on the ICM Essential Competencies for Basic Midwifery Practice and the framework of the ICM Global Standards for Midwifery Education; who has acquired the requisite qualifications to be registered and/or legally licensed to practice midwifery and use the title ‘midwife’; and who demonstrates competency in the practice of midwifery.  </vt:lpstr>
      <vt:lpstr>Keputusan Menteri Kesehatan Nomor5380/IX/1963,  wewenang bidan terbatas pada pertolongan persalinan normal secara mandiri, didampingi tugas lain.  Permenkes No. 363/IX/1980, yang kemudian diubah lagi menjadi Permenkes 623/1989  wewenang bidan dibagi menjadi dua yaitu wewenang umum dan khusus Pelaksanaan dari Permenkes ini, bidan dalam melaksanakan praktek perorangan di bawah pengawasan dokter  Prmenkes No. 572/VI/1996,  wewenang ini mengatur tentang registrasi dan praktek bidan. Bidan dalam melaksanakan prakteknya diberi kewenangan yang mandiri</vt:lpstr>
      <vt:lpstr>PowerPoint Presentation</vt:lpstr>
      <vt:lpstr>PowerPoint Presentation</vt:lpstr>
      <vt:lpstr>  JENJANG PENDIDIKAN DAN KOMPETENSI BIDAN</vt:lpstr>
      <vt:lpstr>PowerPoint Presentation</vt:lpstr>
      <vt:lpstr>PowerPoint Presentation</vt:lpstr>
      <vt:lpstr>      ASPEK  ETIKA DAN HUKUM PRAKTIK BIDAN</vt:lpstr>
      <vt:lpstr>TANGGUNG JAWAB HUKUM</vt:lpstr>
      <vt:lpstr>   Perikatan dalam transaksi teraputik antara bidan dengan pasien adalah perikatan/perjanjian jenis daya upaya (inspaning verbintenis) dan bukan perjanjian/perjanjian akan hasil (resultaat verbintenis).  Tanggungjawab Bidan Dalam menjalankan kewenangan yang sesuai dengan Landasan Hukum maka Bidan bertanggung jawab atas pelayanan mandiri yang diberikan dan berupaya secara optimal dengan mengutamakan keselamatan ibu dan bayi atau janin    </vt:lpstr>
      <vt:lpstr>Tanggung Gugat /  Tuntutan Hukum/ Sengketa   Tuntutan Hukum atau tanggung gugat bisa berupa:  1. Tuntutan pidana    2. Tuntutan Perdata    3. Tuntutan Administrasi  </vt:lpstr>
      <vt:lpstr>PowerPoint Presentation</vt:lpstr>
      <vt:lpstr>DELIK TUNTUTAN </vt:lpstr>
      <vt:lpstr>DELIK ADUAN </vt:lpstr>
      <vt:lpstr>MAL PRAKTEK BIDAN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UPAYA PENCEGAHAN RESIKO TUNTUTAN HUKUM</vt:lpstr>
      <vt:lpstr>UPAYA MENGHADAPI TUNTUTAN HUKUM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Syarief Hudaya, MH Kes</dc:title>
  <dc:creator>Toshiba</dc:creator>
  <cp:lastModifiedBy>Toshiba</cp:lastModifiedBy>
  <cp:revision>65</cp:revision>
  <dcterms:created xsi:type="dcterms:W3CDTF">2016-08-08T08:21:31Z</dcterms:created>
  <dcterms:modified xsi:type="dcterms:W3CDTF">2016-08-19T15:51:43Z</dcterms:modified>
</cp:coreProperties>
</file>